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6.jpg" ContentType="image/jpg"/>
  <Override PartName="/ppt/notesSlides/notesSlide9.xml" ContentType="application/vnd.openxmlformats-officedocument.presentationml.notesSlide+xml"/>
  <Override PartName="/ppt/media/image18.jpg" ContentType="image/jpg"/>
  <Override PartName="/ppt/media/image19.jpg" ContentType="image/jp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6"/>
  </p:notesMasterIdLst>
  <p:sldIdLst>
    <p:sldId id="256" r:id="rId2"/>
    <p:sldId id="257" r:id="rId3"/>
    <p:sldId id="284" r:id="rId4"/>
    <p:sldId id="287" r:id="rId5"/>
    <p:sldId id="288" r:id="rId6"/>
    <p:sldId id="285"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8" r:id="rId24"/>
    <p:sldId id="305" r:id="rId25"/>
    <p:sldId id="306" r:id="rId26"/>
    <p:sldId id="309" r:id="rId27"/>
    <p:sldId id="312" r:id="rId28"/>
    <p:sldId id="313" r:id="rId29"/>
    <p:sldId id="315" r:id="rId30"/>
    <p:sldId id="314" r:id="rId31"/>
    <p:sldId id="311" r:id="rId32"/>
    <p:sldId id="316" r:id="rId33"/>
    <p:sldId id="317" r:id="rId34"/>
    <p:sldId id="31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44"/>
    <p:restoredTop sz="72330"/>
  </p:normalViewPr>
  <p:slideViewPr>
    <p:cSldViewPr snapToGrid="0">
      <p:cViewPr varScale="1">
        <p:scale>
          <a:sx n="75" d="100"/>
          <a:sy n="75"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D22518-F7FE-2E40-9C60-793856882CE6}" type="datetimeFigureOut">
              <a:rPr lang="en-US" smtClean="0"/>
              <a:t>11/24/25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CD335-F0CB-D347-B8A5-7AB70F34C34F}" type="slidenum">
              <a:rPr lang="en-US" smtClean="0"/>
              <a:t>‹#›</a:t>
            </a:fld>
            <a:endParaRPr lang="en-US"/>
          </a:p>
        </p:txBody>
      </p:sp>
    </p:spTree>
    <p:extLst>
      <p:ext uri="{BB962C8B-B14F-4D97-AF65-F5344CB8AC3E}">
        <p14:creationId xmlns:p14="http://schemas.microsoft.com/office/powerpoint/2010/main" val="84406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2CD335-F0CB-D347-B8A5-7AB70F34C34F}" type="slidenum">
              <a:rPr lang="en-US" smtClean="0"/>
              <a:t>8</a:t>
            </a:fld>
            <a:endParaRPr lang="en-US"/>
          </a:p>
        </p:txBody>
      </p:sp>
    </p:spTree>
    <p:extLst>
      <p:ext uri="{BB962C8B-B14F-4D97-AF65-F5344CB8AC3E}">
        <p14:creationId xmlns:p14="http://schemas.microsoft.com/office/powerpoint/2010/main" val="1894817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B1426-C370-4EC9-A70A-F575C99134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3A90E-5A68-BEC0-BADA-AFD40C7C17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31018-8614-62E8-E113-74C7E0749F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801D6A-8B2A-9B01-466F-0ADAEEBB4167}"/>
              </a:ext>
            </a:extLst>
          </p:cNvPr>
          <p:cNvSpPr>
            <a:spLocks noGrp="1"/>
          </p:cNvSpPr>
          <p:nvPr>
            <p:ph type="sldNum" sz="quarter" idx="5"/>
          </p:nvPr>
        </p:nvSpPr>
        <p:spPr/>
        <p:txBody>
          <a:bodyPr/>
          <a:lstStyle/>
          <a:p>
            <a:fld id="{362CD335-F0CB-D347-B8A5-7AB70F34C34F}" type="slidenum">
              <a:rPr lang="en-US" smtClean="0"/>
              <a:t>17</a:t>
            </a:fld>
            <a:endParaRPr lang="en-US"/>
          </a:p>
        </p:txBody>
      </p:sp>
    </p:spTree>
    <p:extLst>
      <p:ext uri="{BB962C8B-B14F-4D97-AF65-F5344CB8AC3E}">
        <p14:creationId xmlns:p14="http://schemas.microsoft.com/office/powerpoint/2010/main" val="9639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F87FF-2769-8808-7D12-CB199650E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7F5C1-9AFF-7FAC-DC21-20D0940883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8923B-4A5B-3655-F001-B8804673BF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890FA0-C64F-8D7F-4307-B38FA8AD73BB}"/>
              </a:ext>
            </a:extLst>
          </p:cNvPr>
          <p:cNvSpPr>
            <a:spLocks noGrp="1"/>
          </p:cNvSpPr>
          <p:nvPr>
            <p:ph type="sldNum" sz="quarter" idx="5"/>
          </p:nvPr>
        </p:nvSpPr>
        <p:spPr/>
        <p:txBody>
          <a:bodyPr/>
          <a:lstStyle/>
          <a:p>
            <a:fld id="{362CD335-F0CB-D347-B8A5-7AB70F34C34F}" type="slidenum">
              <a:rPr lang="en-US" smtClean="0"/>
              <a:t>18</a:t>
            </a:fld>
            <a:endParaRPr lang="en-US"/>
          </a:p>
        </p:txBody>
      </p:sp>
    </p:spTree>
    <p:extLst>
      <p:ext uri="{BB962C8B-B14F-4D97-AF65-F5344CB8AC3E}">
        <p14:creationId xmlns:p14="http://schemas.microsoft.com/office/powerpoint/2010/main" val="280705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451C9-DB87-6B75-DEC0-E46906C49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0E9CE-B6DC-567F-CBAA-AFC719998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2100BC-E66D-436E-988F-315ACFCF38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6FB784-E7F2-FECC-9928-13EBBA77B9B9}"/>
              </a:ext>
            </a:extLst>
          </p:cNvPr>
          <p:cNvSpPr>
            <a:spLocks noGrp="1"/>
          </p:cNvSpPr>
          <p:nvPr>
            <p:ph type="sldNum" sz="quarter" idx="5"/>
          </p:nvPr>
        </p:nvSpPr>
        <p:spPr/>
        <p:txBody>
          <a:bodyPr/>
          <a:lstStyle/>
          <a:p>
            <a:fld id="{362CD335-F0CB-D347-B8A5-7AB70F34C34F}" type="slidenum">
              <a:rPr lang="en-US" smtClean="0"/>
              <a:t>19</a:t>
            </a:fld>
            <a:endParaRPr lang="en-US"/>
          </a:p>
        </p:txBody>
      </p:sp>
    </p:spTree>
    <p:extLst>
      <p:ext uri="{BB962C8B-B14F-4D97-AF65-F5344CB8AC3E}">
        <p14:creationId xmlns:p14="http://schemas.microsoft.com/office/powerpoint/2010/main" val="62419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9259-6EEE-C5E3-F579-76134A95D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ED20B5-1075-32CC-6218-494DA58ED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AD77E-6314-4978-C1E0-007EBC2105DB}"/>
              </a:ext>
            </a:extLst>
          </p:cNvPr>
          <p:cNvSpPr>
            <a:spLocks noGrp="1"/>
          </p:cNvSpPr>
          <p:nvPr>
            <p:ph type="body" idx="1"/>
          </p:nvPr>
        </p:nvSpPr>
        <p:spPr/>
        <p:txBody>
          <a:bodyPr/>
          <a:lstStyle/>
          <a:p>
            <a:pPr marL="171450" indent="-171450">
              <a:buFontTx/>
              <a:buChar char="-"/>
            </a:pPr>
            <a:r>
              <a:rPr lang="en-US" dirty="0"/>
              <a:t>did not find any difference in people’s interpretation accuracy between the embellished and minimalist charts, despite the fact that the embellished charts contained a much larger amount of non-data-ink. </a:t>
            </a:r>
          </a:p>
          <a:p>
            <a:pPr marL="171450" indent="-171450">
              <a:buFontTx/>
              <a:buChar char="-"/>
            </a:pPr>
            <a:r>
              <a:rPr lang="en-US" dirty="0"/>
              <a:t>Second, participants were able to remember significantly more about the embellished charts after a gap longer than 12 days, suggesting that the addition of strong visual images does help people to remember both the topic and details of the chart</a:t>
            </a:r>
          </a:p>
          <a:p>
            <a:pPr marL="171450" indent="-171450">
              <a:buFontTx/>
              <a:buChar char="-"/>
            </a:pPr>
            <a:r>
              <a:rPr lang="en-US" dirty="0"/>
              <a:t>people did spend time looking at the non-data ink in the embellished charts. These results support the idea that people do notice and process the visual imagery, which may be helping to encode the chart in their memory</a:t>
            </a:r>
          </a:p>
          <a:p>
            <a:pPr marL="171450" indent="-171450">
              <a:buFontTx/>
              <a:buChar char="-"/>
            </a:pPr>
            <a:r>
              <a:rPr lang="en-US" dirty="0"/>
              <a:t>subjective ratings of which type of charts they preferred for reading and remembering participants overwhelmingly chose Holmes-style charts over plain charts </a:t>
            </a:r>
          </a:p>
          <a:p>
            <a:pPr marL="171450" indent="-171450">
              <a:buFontTx/>
              <a:buChar char="-"/>
            </a:pPr>
            <a:endParaRPr lang="en-US" dirty="0"/>
          </a:p>
        </p:txBody>
      </p:sp>
      <p:sp>
        <p:nvSpPr>
          <p:cNvPr id="4" name="Slide Number Placeholder 3">
            <a:extLst>
              <a:ext uri="{FF2B5EF4-FFF2-40B4-BE49-F238E27FC236}">
                <a16:creationId xmlns:a16="http://schemas.microsoft.com/office/drawing/2014/main" id="{740CA861-F6F6-CEE5-4463-84CF1D630CD0}"/>
              </a:ext>
            </a:extLst>
          </p:cNvPr>
          <p:cNvSpPr>
            <a:spLocks noGrp="1"/>
          </p:cNvSpPr>
          <p:nvPr>
            <p:ph type="sldNum" sz="quarter" idx="5"/>
          </p:nvPr>
        </p:nvSpPr>
        <p:spPr/>
        <p:txBody>
          <a:bodyPr/>
          <a:lstStyle/>
          <a:p>
            <a:fld id="{362CD335-F0CB-D347-B8A5-7AB70F34C34F}" type="slidenum">
              <a:rPr lang="en-US" smtClean="0"/>
              <a:t>20</a:t>
            </a:fld>
            <a:endParaRPr lang="en-US"/>
          </a:p>
        </p:txBody>
      </p:sp>
    </p:spTree>
    <p:extLst>
      <p:ext uri="{BB962C8B-B14F-4D97-AF65-F5344CB8AC3E}">
        <p14:creationId xmlns:p14="http://schemas.microsoft.com/office/powerpoint/2010/main" val="770911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D0B61-5F34-4875-B6D8-F180FF9B7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55919-48F2-EF5E-F249-07195626F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49D5A-ED5D-062D-7E59-F7196A1DD8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A56BA-0180-59AA-5888-C74498C7E1CF}"/>
              </a:ext>
            </a:extLst>
          </p:cNvPr>
          <p:cNvSpPr>
            <a:spLocks noGrp="1"/>
          </p:cNvSpPr>
          <p:nvPr>
            <p:ph type="sldNum" sz="quarter" idx="5"/>
          </p:nvPr>
        </p:nvSpPr>
        <p:spPr/>
        <p:txBody>
          <a:bodyPr/>
          <a:lstStyle/>
          <a:p>
            <a:fld id="{362CD335-F0CB-D347-B8A5-7AB70F34C34F}" type="slidenum">
              <a:rPr lang="en-US" smtClean="0"/>
              <a:t>21</a:t>
            </a:fld>
            <a:endParaRPr lang="en-US"/>
          </a:p>
        </p:txBody>
      </p:sp>
    </p:spTree>
    <p:extLst>
      <p:ext uri="{BB962C8B-B14F-4D97-AF65-F5344CB8AC3E}">
        <p14:creationId xmlns:p14="http://schemas.microsoft.com/office/powerpoint/2010/main" val="371372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74887-4C1E-3E31-C819-F8571BA07C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E8A4D-E7D8-D394-27CD-143F84D04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419846-64F5-3480-A52A-944405E8FA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BADA9A-D3BA-BCBB-7A5E-75276A035237}"/>
              </a:ext>
            </a:extLst>
          </p:cNvPr>
          <p:cNvSpPr>
            <a:spLocks noGrp="1"/>
          </p:cNvSpPr>
          <p:nvPr>
            <p:ph type="sldNum" sz="quarter" idx="5"/>
          </p:nvPr>
        </p:nvSpPr>
        <p:spPr/>
        <p:txBody>
          <a:bodyPr/>
          <a:lstStyle/>
          <a:p>
            <a:fld id="{362CD335-F0CB-D347-B8A5-7AB70F34C34F}" type="slidenum">
              <a:rPr lang="en-US" smtClean="0"/>
              <a:t>22</a:t>
            </a:fld>
            <a:endParaRPr lang="en-US"/>
          </a:p>
        </p:txBody>
      </p:sp>
    </p:spTree>
    <p:extLst>
      <p:ext uri="{BB962C8B-B14F-4D97-AF65-F5344CB8AC3E}">
        <p14:creationId xmlns:p14="http://schemas.microsoft.com/office/powerpoint/2010/main" val="402587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C81BA-3EF9-CC7A-5B40-D660BC40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FAC50-715A-2C57-DE4F-5864B635B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6311E7-4472-D970-5450-1FB3C89125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1D0383-A940-F66C-2C28-EC6B6945F9F5}"/>
              </a:ext>
            </a:extLst>
          </p:cNvPr>
          <p:cNvSpPr>
            <a:spLocks noGrp="1"/>
          </p:cNvSpPr>
          <p:nvPr>
            <p:ph type="sldNum" sz="quarter" idx="5"/>
          </p:nvPr>
        </p:nvSpPr>
        <p:spPr/>
        <p:txBody>
          <a:bodyPr/>
          <a:lstStyle/>
          <a:p>
            <a:fld id="{362CD335-F0CB-D347-B8A5-7AB70F34C34F}" type="slidenum">
              <a:rPr lang="en-US" smtClean="0"/>
              <a:t>23</a:t>
            </a:fld>
            <a:endParaRPr lang="en-US"/>
          </a:p>
        </p:txBody>
      </p:sp>
    </p:spTree>
    <p:extLst>
      <p:ext uri="{BB962C8B-B14F-4D97-AF65-F5344CB8AC3E}">
        <p14:creationId xmlns:p14="http://schemas.microsoft.com/office/powerpoint/2010/main" val="2333429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17578-2F90-DAEE-5138-96E758400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4A3C7-8049-E3E0-E338-125F1D03D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EB4D7B-F4AE-2E5F-770F-4FFF8EC49C3F}"/>
              </a:ext>
            </a:extLst>
          </p:cNvPr>
          <p:cNvSpPr>
            <a:spLocks noGrp="1"/>
          </p:cNvSpPr>
          <p:nvPr>
            <p:ph type="body" idx="1"/>
          </p:nvPr>
        </p:nvSpPr>
        <p:spPr/>
        <p:txBody>
          <a:bodyPr/>
          <a:lstStyle/>
          <a:p>
            <a:r>
              <a:rPr lang="en-US" dirty="0"/>
              <a:t>Perspective distortion </a:t>
            </a:r>
            <a:r>
              <a:rPr lang="en-US"/>
              <a:t>and Occlusion </a:t>
            </a:r>
            <a:endParaRPr lang="en-US" dirty="0"/>
          </a:p>
        </p:txBody>
      </p:sp>
      <p:sp>
        <p:nvSpPr>
          <p:cNvPr id="4" name="Slide Number Placeholder 3">
            <a:extLst>
              <a:ext uri="{FF2B5EF4-FFF2-40B4-BE49-F238E27FC236}">
                <a16:creationId xmlns:a16="http://schemas.microsoft.com/office/drawing/2014/main" id="{C78802D9-7985-D0DE-0F0B-3D668BE5163E}"/>
              </a:ext>
            </a:extLst>
          </p:cNvPr>
          <p:cNvSpPr>
            <a:spLocks noGrp="1"/>
          </p:cNvSpPr>
          <p:nvPr>
            <p:ph type="sldNum" sz="quarter" idx="5"/>
          </p:nvPr>
        </p:nvSpPr>
        <p:spPr/>
        <p:txBody>
          <a:bodyPr/>
          <a:lstStyle/>
          <a:p>
            <a:fld id="{362CD335-F0CB-D347-B8A5-7AB70F34C34F}" type="slidenum">
              <a:rPr lang="en-US" smtClean="0"/>
              <a:t>24</a:t>
            </a:fld>
            <a:endParaRPr lang="en-US"/>
          </a:p>
        </p:txBody>
      </p:sp>
    </p:spTree>
    <p:extLst>
      <p:ext uri="{BB962C8B-B14F-4D97-AF65-F5344CB8AC3E}">
        <p14:creationId xmlns:p14="http://schemas.microsoft.com/office/powerpoint/2010/main" val="394879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3F670-9735-D276-6A65-B51EA2415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ECF5A-48EF-CACB-0760-E943C1836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B04DB9-2543-C43D-4E7E-62A3C1006053}"/>
              </a:ext>
            </a:extLst>
          </p:cNvPr>
          <p:cNvSpPr>
            <a:spLocks noGrp="1"/>
          </p:cNvSpPr>
          <p:nvPr>
            <p:ph type="body" idx="1"/>
          </p:nvPr>
        </p:nvSpPr>
        <p:spPr/>
        <p:txBody>
          <a:bodyPr/>
          <a:lstStyle/>
          <a:p>
            <a:r>
              <a:rPr lang="en-US" dirty="0"/>
              <a:t>Left: These two images have the same underlying dataset of the Southeastern portion of the United States. </a:t>
            </a:r>
            <a:r>
              <a:rPr lang="en-US" dirty="0" err="1"/>
              <a:t>Theimage</a:t>
            </a:r>
            <a:r>
              <a:rPr lang="en-US" dirty="0"/>
              <a:t> at left, mapped to a rainbow spectrum common in visualization software, obscures the coastline and flattens the rise and fall of the land mass and sea bed. But in the right-hand image, a new color is chosen for the threshold at sea level, and </a:t>
            </a:r>
            <a:r>
              <a:rPr lang="en-US" dirty="0" err="1"/>
              <a:t>thefinegradations</a:t>
            </a:r>
            <a:r>
              <a:rPr lang="en-US" dirty="0"/>
              <a:t> </a:t>
            </a:r>
            <a:r>
              <a:rPr lang="en-US" dirty="0" err="1"/>
              <a:t>arerevealed</a:t>
            </a:r>
            <a:r>
              <a:rPr lang="en-US" dirty="0"/>
              <a:t> by color changes matched to the appropriate mechanisms of visual perception.</a:t>
            </a:r>
          </a:p>
          <a:p>
            <a:endParaRPr lang="en-US" dirty="0"/>
          </a:p>
          <a:p>
            <a:endParaRPr lang="en-US" dirty="0"/>
          </a:p>
          <a:p>
            <a:r>
              <a:rPr lang="en-US" dirty="0"/>
              <a:t>Right: Four data sets visualized with (a) rainbow, (b) gray-scale, (c) black-body radiation, and (d) </a:t>
            </a:r>
            <a:r>
              <a:rPr lang="en-US" dirty="0" err="1"/>
              <a:t>isoluminant</a:t>
            </a:r>
            <a:r>
              <a:rPr lang="en-US" dirty="0"/>
              <a:t> green–red color maps. </a:t>
            </a:r>
          </a:p>
          <a:p>
            <a:endParaRPr lang="en-US" dirty="0"/>
          </a:p>
          <a:p>
            <a:r>
              <a:rPr lang="en-US" dirty="0"/>
              <a:t>Apparent sharp gradients in the data in (a) are revealed as rainbow color map artifacts, not data features, by comparing this row with the same data viewed using the other color maps. </a:t>
            </a:r>
          </a:p>
          <a:p>
            <a:endParaRPr lang="en-US" dirty="0"/>
          </a:p>
          <a:p>
            <a:r>
              <a:rPr lang="en-US" dirty="0"/>
              <a:t>Conversely, the sharp gradient found at the center of the second data set (see the second column) shown in the gray-scale and blackbody radiation (and to a lesser extent, the </a:t>
            </a:r>
            <a:r>
              <a:rPr lang="en-US" dirty="0" err="1"/>
              <a:t>isoluminate</a:t>
            </a:r>
            <a:r>
              <a:rPr lang="en-US" dirty="0"/>
              <a:t> green–red) images is not found in the corresponding image with the rainbow color map.</a:t>
            </a:r>
          </a:p>
        </p:txBody>
      </p:sp>
      <p:sp>
        <p:nvSpPr>
          <p:cNvPr id="4" name="Slide Number Placeholder 3">
            <a:extLst>
              <a:ext uri="{FF2B5EF4-FFF2-40B4-BE49-F238E27FC236}">
                <a16:creationId xmlns:a16="http://schemas.microsoft.com/office/drawing/2014/main" id="{324BD6D7-6CAA-413C-815C-7A3A503B1921}"/>
              </a:ext>
            </a:extLst>
          </p:cNvPr>
          <p:cNvSpPr>
            <a:spLocks noGrp="1"/>
          </p:cNvSpPr>
          <p:nvPr>
            <p:ph type="sldNum" sz="quarter" idx="5"/>
          </p:nvPr>
        </p:nvSpPr>
        <p:spPr/>
        <p:txBody>
          <a:bodyPr/>
          <a:lstStyle/>
          <a:p>
            <a:fld id="{362CD335-F0CB-D347-B8A5-7AB70F34C34F}" type="slidenum">
              <a:rPr lang="en-US" smtClean="0"/>
              <a:t>25</a:t>
            </a:fld>
            <a:endParaRPr lang="en-US"/>
          </a:p>
        </p:txBody>
      </p:sp>
    </p:spTree>
    <p:extLst>
      <p:ext uri="{BB962C8B-B14F-4D97-AF65-F5344CB8AC3E}">
        <p14:creationId xmlns:p14="http://schemas.microsoft.com/office/powerpoint/2010/main" val="41949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30F7-1244-693F-7DFF-6EED94A9FF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40E5A-24B9-0F11-8FDE-E980CD699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867A2-F35E-FD14-8159-537197EBA6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E71F3-5678-BF6F-7341-E3E3538F57A8}"/>
              </a:ext>
            </a:extLst>
          </p:cNvPr>
          <p:cNvSpPr>
            <a:spLocks noGrp="1"/>
          </p:cNvSpPr>
          <p:nvPr>
            <p:ph type="sldNum" sz="quarter" idx="5"/>
          </p:nvPr>
        </p:nvSpPr>
        <p:spPr/>
        <p:txBody>
          <a:bodyPr/>
          <a:lstStyle/>
          <a:p>
            <a:fld id="{362CD335-F0CB-D347-B8A5-7AB70F34C34F}" type="slidenum">
              <a:rPr lang="en-US" smtClean="0"/>
              <a:t>26</a:t>
            </a:fld>
            <a:endParaRPr lang="en-US"/>
          </a:p>
        </p:txBody>
      </p:sp>
    </p:spTree>
    <p:extLst>
      <p:ext uri="{BB962C8B-B14F-4D97-AF65-F5344CB8AC3E}">
        <p14:creationId xmlns:p14="http://schemas.microsoft.com/office/powerpoint/2010/main" val="50667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AF10A-FA73-8DC2-6466-A353037C20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88379-5517-AEE3-6AEE-CFD7D178CC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BD9F5-92DD-525F-26E2-EDC48623A7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896691-8D36-2FA1-BDAC-AF29800FE9B9}"/>
              </a:ext>
            </a:extLst>
          </p:cNvPr>
          <p:cNvSpPr>
            <a:spLocks noGrp="1"/>
          </p:cNvSpPr>
          <p:nvPr>
            <p:ph type="sldNum" sz="quarter" idx="5"/>
          </p:nvPr>
        </p:nvSpPr>
        <p:spPr/>
        <p:txBody>
          <a:bodyPr/>
          <a:lstStyle/>
          <a:p>
            <a:fld id="{362CD335-F0CB-D347-B8A5-7AB70F34C34F}" type="slidenum">
              <a:rPr lang="en-US" smtClean="0"/>
              <a:t>9</a:t>
            </a:fld>
            <a:endParaRPr lang="en-US"/>
          </a:p>
        </p:txBody>
      </p:sp>
    </p:spTree>
    <p:extLst>
      <p:ext uri="{BB962C8B-B14F-4D97-AF65-F5344CB8AC3E}">
        <p14:creationId xmlns:p14="http://schemas.microsoft.com/office/powerpoint/2010/main" val="285056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1609B-C4A9-09BC-E966-26D21E4B1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07AAA-4117-9381-ACAC-B569A9F9C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F08D1-C5BE-D0BB-3827-24C894146F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159010-7DAC-F1D9-2F7E-FCB0BCEA2DE1}"/>
              </a:ext>
            </a:extLst>
          </p:cNvPr>
          <p:cNvSpPr>
            <a:spLocks noGrp="1"/>
          </p:cNvSpPr>
          <p:nvPr>
            <p:ph type="sldNum" sz="quarter" idx="5"/>
          </p:nvPr>
        </p:nvSpPr>
        <p:spPr/>
        <p:txBody>
          <a:bodyPr/>
          <a:lstStyle/>
          <a:p>
            <a:fld id="{362CD335-F0CB-D347-B8A5-7AB70F34C34F}" type="slidenum">
              <a:rPr lang="en-US" smtClean="0"/>
              <a:t>27</a:t>
            </a:fld>
            <a:endParaRPr lang="en-US"/>
          </a:p>
        </p:txBody>
      </p:sp>
    </p:spTree>
    <p:extLst>
      <p:ext uri="{BB962C8B-B14F-4D97-AF65-F5344CB8AC3E}">
        <p14:creationId xmlns:p14="http://schemas.microsoft.com/office/powerpoint/2010/main" val="265553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E41FC-1D91-5B73-0F28-D2206CE0D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0BD85D-83A6-2F4A-A1BD-240136E24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410214-6115-0BC8-CA15-68D518842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C6CFBE-65DA-F18B-B0A5-F30CB3E47CE0}"/>
              </a:ext>
            </a:extLst>
          </p:cNvPr>
          <p:cNvSpPr>
            <a:spLocks noGrp="1"/>
          </p:cNvSpPr>
          <p:nvPr>
            <p:ph type="sldNum" sz="quarter" idx="5"/>
          </p:nvPr>
        </p:nvSpPr>
        <p:spPr/>
        <p:txBody>
          <a:bodyPr/>
          <a:lstStyle/>
          <a:p>
            <a:fld id="{362CD335-F0CB-D347-B8A5-7AB70F34C34F}" type="slidenum">
              <a:rPr lang="en-US" smtClean="0"/>
              <a:t>28</a:t>
            </a:fld>
            <a:endParaRPr lang="en-US"/>
          </a:p>
        </p:txBody>
      </p:sp>
    </p:spTree>
    <p:extLst>
      <p:ext uri="{BB962C8B-B14F-4D97-AF65-F5344CB8AC3E}">
        <p14:creationId xmlns:p14="http://schemas.microsoft.com/office/powerpoint/2010/main" val="1964226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FBDA-B082-75D0-8089-9AF219E78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88F3C-8290-B987-11E4-5BB847309B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5BC5A-9405-DEF5-160A-CE2095FD19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284092-156B-5FD4-1B40-8D3B43E60CC1}"/>
              </a:ext>
            </a:extLst>
          </p:cNvPr>
          <p:cNvSpPr>
            <a:spLocks noGrp="1"/>
          </p:cNvSpPr>
          <p:nvPr>
            <p:ph type="sldNum" sz="quarter" idx="5"/>
          </p:nvPr>
        </p:nvSpPr>
        <p:spPr/>
        <p:txBody>
          <a:bodyPr/>
          <a:lstStyle/>
          <a:p>
            <a:fld id="{362CD335-F0CB-D347-B8A5-7AB70F34C34F}" type="slidenum">
              <a:rPr lang="en-US" smtClean="0"/>
              <a:t>29</a:t>
            </a:fld>
            <a:endParaRPr lang="en-US"/>
          </a:p>
        </p:txBody>
      </p:sp>
    </p:spTree>
    <p:extLst>
      <p:ext uri="{BB962C8B-B14F-4D97-AF65-F5344CB8AC3E}">
        <p14:creationId xmlns:p14="http://schemas.microsoft.com/office/powerpoint/2010/main" val="671709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F5088-F0C0-071B-ABAD-48353E983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77D3B-52D2-13F4-B688-523ECE8C44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DDD2A-51AD-C6FD-66D5-480C1A7637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F8D30F-09E2-6139-8CFA-690D0FEE564A}"/>
              </a:ext>
            </a:extLst>
          </p:cNvPr>
          <p:cNvSpPr>
            <a:spLocks noGrp="1"/>
          </p:cNvSpPr>
          <p:nvPr>
            <p:ph type="sldNum" sz="quarter" idx="5"/>
          </p:nvPr>
        </p:nvSpPr>
        <p:spPr/>
        <p:txBody>
          <a:bodyPr/>
          <a:lstStyle/>
          <a:p>
            <a:fld id="{362CD335-F0CB-D347-B8A5-7AB70F34C34F}" type="slidenum">
              <a:rPr lang="en-US" smtClean="0"/>
              <a:t>30</a:t>
            </a:fld>
            <a:endParaRPr lang="en-US"/>
          </a:p>
        </p:txBody>
      </p:sp>
    </p:spTree>
    <p:extLst>
      <p:ext uri="{BB962C8B-B14F-4D97-AF65-F5344CB8AC3E}">
        <p14:creationId xmlns:p14="http://schemas.microsoft.com/office/powerpoint/2010/main" val="309099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1B1E2-3C8E-B74D-F2A0-E79ABC425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9953-C431-B731-2C97-A3FD14F3D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DDFFA-1082-9F2B-3281-8B1DD755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7F2D1A-EBE0-C902-B2C2-298A053D0237}"/>
              </a:ext>
            </a:extLst>
          </p:cNvPr>
          <p:cNvSpPr>
            <a:spLocks noGrp="1"/>
          </p:cNvSpPr>
          <p:nvPr>
            <p:ph type="sldNum" sz="quarter" idx="5"/>
          </p:nvPr>
        </p:nvSpPr>
        <p:spPr/>
        <p:txBody>
          <a:bodyPr/>
          <a:lstStyle/>
          <a:p>
            <a:fld id="{362CD335-F0CB-D347-B8A5-7AB70F34C34F}" type="slidenum">
              <a:rPr lang="en-US" smtClean="0"/>
              <a:t>31</a:t>
            </a:fld>
            <a:endParaRPr lang="en-US"/>
          </a:p>
        </p:txBody>
      </p:sp>
    </p:spTree>
    <p:extLst>
      <p:ext uri="{BB962C8B-B14F-4D97-AF65-F5344CB8AC3E}">
        <p14:creationId xmlns:p14="http://schemas.microsoft.com/office/powerpoint/2010/main" val="246840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D03FF-66FB-4EE9-18FB-E179226DA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25323-4252-282B-F834-683BA1CC9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0BE49-0913-BF92-C0B5-C29EFD3A98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CF59EA-1442-F126-3E19-DE865D67115C}"/>
              </a:ext>
            </a:extLst>
          </p:cNvPr>
          <p:cNvSpPr>
            <a:spLocks noGrp="1"/>
          </p:cNvSpPr>
          <p:nvPr>
            <p:ph type="sldNum" sz="quarter" idx="5"/>
          </p:nvPr>
        </p:nvSpPr>
        <p:spPr/>
        <p:txBody>
          <a:bodyPr/>
          <a:lstStyle/>
          <a:p>
            <a:fld id="{362CD335-F0CB-D347-B8A5-7AB70F34C34F}" type="slidenum">
              <a:rPr lang="en-US" smtClean="0"/>
              <a:t>32</a:t>
            </a:fld>
            <a:endParaRPr lang="en-US"/>
          </a:p>
        </p:txBody>
      </p:sp>
    </p:spTree>
    <p:extLst>
      <p:ext uri="{BB962C8B-B14F-4D97-AF65-F5344CB8AC3E}">
        <p14:creationId xmlns:p14="http://schemas.microsoft.com/office/powerpoint/2010/main" val="23925064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70E03-923C-19F0-594C-BFACD7143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B73C4-DD46-8AC1-B393-8D1E57D04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DF2C7-0EA2-0512-3169-8D738BEC15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438E8C-C2B7-792E-43F7-30A8D4909ADD}"/>
              </a:ext>
            </a:extLst>
          </p:cNvPr>
          <p:cNvSpPr>
            <a:spLocks noGrp="1"/>
          </p:cNvSpPr>
          <p:nvPr>
            <p:ph type="sldNum" sz="quarter" idx="5"/>
          </p:nvPr>
        </p:nvSpPr>
        <p:spPr/>
        <p:txBody>
          <a:bodyPr/>
          <a:lstStyle/>
          <a:p>
            <a:fld id="{362CD335-F0CB-D347-B8A5-7AB70F34C34F}" type="slidenum">
              <a:rPr lang="en-US" smtClean="0"/>
              <a:t>33</a:t>
            </a:fld>
            <a:endParaRPr lang="en-US"/>
          </a:p>
        </p:txBody>
      </p:sp>
    </p:spTree>
    <p:extLst>
      <p:ext uri="{BB962C8B-B14F-4D97-AF65-F5344CB8AC3E}">
        <p14:creationId xmlns:p14="http://schemas.microsoft.com/office/powerpoint/2010/main" val="2167682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E107B-A626-39D1-A7FB-BC5979752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69116-75DC-65BF-FAA2-714156DE2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83264-504D-22D0-06FF-C3C5176577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6298F8-A240-310A-E87A-D5E865795A1C}"/>
              </a:ext>
            </a:extLst>
          </p:cNvPr>
          <p:cNvSpPr>
            <a:spLocks noGrp="1"/>
          </p:cNvSpPr>
          <p:nvPr>
            <p:ph type="sldNum" sz="quarter" idx="5"/>
          </p:nvPr>
        </p:nvSpPr>
        <p:spPr/>
        <p:txBody>
          <a:bodyPr/>
          <a:lstStyle/>
          <a:p>
            <a:fld id="{362CD335-F0CB-D347-B8A5-7AB70F34C34F}" type="slidenum">
              <a:rPr lang="en-US" smtClean="0"/>
              <a:t>34</a:t>
            </a:fld>
            <a:endParaRPr lang="en-US"/>
          </a:p>
        </p:txBody>
      </p:sp>
    </p:spTree>
    <p:extLst>
      <p:ext uri="{BB962C8B-B14F-4D97-AF65-F5344CB8AC3E}">
        <p14:creationId xmlns:p14="http://schemas.microsoft.com/office/powerpoint/2010/main" val="3978470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2210D-9BBD-0A4A-1911-C923B50BD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2B1E-07D8-D08C-1432-6EFFFEE88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E11F4-5FCE-417F-3EC0-3C615F666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5CB9C3-1D54-A73A-3A7F-9C818D056215}"/>
              </a:ext>
            </a:extLst>
          </p:cNvPr>
          <p:cNvSpPr>
            <a:spLocks noGrp="1"/>
          </p:cNvSpPr>
          <p:nvPr>
            <p:ph type="sldNum" sz="quarter" idx="5"/>
          </p:nvPr>
        </p:nvSpPr>
        <p:spPr/>
        <p:txBody>
          <a:bodyPr/>
          <a:lstStyle/>
          <a:p>
            <a:fld id="{362CD335-F0CB-D347-B8A5-7AB70F34C34F}" type="slidenum">
              <a:rPr lang="en-US" smtClean="0"/>
              <a:t>10</a:t>
            </a:fld>
            <a:endParaRPr lang="en-US"/>
          </a:p>
        </p:txBody>
      </p:sp>
    </p:spTree>
    <p:extLst>
      <p:ext uri="{BB962C8B-B14F-4D97-AF65-F5344CB8AC3E}">
        <p14:creationId xmlns:p14="http://schemas.microsoft.com/office/powerpoint/2010/main" val="6824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4E8DC-21A3-56DD-833F-9BEEDA983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AAEF5-5A85-2210-5F01-E941D78F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2FD89-E9D7-3D6F-04B0-0EEF379660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AB6E73-54BF-6802-B488-CC8DB2777951}"/>
              </a:ext>
            </a:extLst>
          </p:cNvPr>
          <p:cNvSpPr>
            <a:spLocks noGrp="1"/>
          </p:cNvSpPr>
          <p:nvPr>
            <p:ph type="sldNum" sz="quarter" idx="5"/>
          </p:nvPr>
        </p:nvSpPr>
        <p:spPr/>
        <p:txBody>
          <a:bodyPr/>
          <a:lstStyle/>
          <a:p>
            <a:fld id="{362CD335-F0CB-D347-B8A5-7AB70F34C34F}" type="slidenum">
              <a:rPr lang="en-US" smtClean="0"/>
              <a:t>11</a:t>
            </a:fld>
            <a:endParaRPr lang="en-US"/>
          </a:p>
        </p:txBody>
      </p:sp>
    </p:spTree>
    <p:extLst>
      <p:ext uri="{BB962C8B-B14F-4D97-AF65-F5344CB8AC3E}">
        <p14:creationId xmlns:p14="http://schemas.microsoft.com/office/powerpoint/2010/main" val="190962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61A20-8050-020B-45EF-148DBDCA4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94967-E4B7-C750-F36A-A0347D754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E5D5E-D71B-8140-54FC-8461B3B16A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422FBF-FA49-0A21-7AB3-CCB98D45FD18}"/>
              </a:ext>
            </a:extLst>
          </p:cNvPr>
          <p:cNvSpPr>
            <a:spLocks noGrp="1"/>
          </p:cNvSpPr>
          <p:nvPr>
            <p:ph type="sldNum" sz="quarter" idx="5"/>
          </p:nvPr>
        </p:nvSpPr>
        <p:spPr/>
        <p:txBody>
          <a:bodyPr/>
          <a:lstStyle/>
          <a:p>
            <a:fld id="{362CD335-F0CB-D347-B8A5-7AB70F34C34F}" type="slidenum">
              <a:rPr lang="en-US" smtClean="0"/>
              <a:t>12</a:t>
            </a:fld>
            <a:endParaRPr lang="en-US"/>
          </a:p>
        </p:txBody>
      </p:sp>
    </p:spTree>
    <p:extLst>
      <p:ext uri="{BB962C8B-B14F-4D97-AF65-F5344CB8AC3E}">
        <p14:creationId xmlns:p14="http://schemas.microsoft.com/office/powerpoint/2010/main" val="300599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CAC2-D3A2-52FF-3103-81B3B6586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16E38-018D-48B0-0BDD-6488288909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A291F-F234-382A-D9CE-5D7539BF28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974856-7305-A34B-20B7-CB24F1510089}"/>
              </a:ext>
            </a:extLst>
          </p:cNvPr>
          <p:cNvSpPr>
            <a:spLocks noGrp="1"/>
          </p:cNvSpPr>
          <p:nvPr>
            <p:ph type="sldNum" sz="quarter" idx="5"/>
          </p:nvPr>
        </p:nvSpPr>
        <p:spPr/>
        <p:txBody>
          <a:bodyPr/>
          <a:lstStyle/>
          <a:p>
            <a:fld id="{362CD335-F0CB-D347-B8A5-7AB70F34C34F}" type="slidenum">
              <a:rPr lang="en-US" smtClean="0"/>
              <a:t>13</a:t>
            </a:fld>
            <a:endParaRPr lang="en-US"/>
          </a:p>
        </p:txBody>
      </p:sp>
    </p:spTree>
    <p:extLst>
      <p:ext uri="{BB962C8B-B14F-4D97-AF65-F5344CB8AC3E}">
        <p14:creationId xmlns:p14="http://schemas.microsoft.com/office/powerpoint/2010/main" val="359534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00051-7E27-3510-FF0F-CD3E678C0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2124F-EDC3-3CC3-258D-2A9895430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0770B-648D-7577-9F84-36BC7C2EBF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EBC005-67BD-E198-DF52-B120A28C77E1}"/>
              </a:ext>
            </a:extLst>
          </p:cNvPr>
          <p:cNvSpPr>
            <a:spLocks noGrp="1"/>
          </p:cNvSpPr>
          <p:nvPr>
            <p:ph type="sldNum" sz="quarter" idx="5"/>
          </p:nvPr>
        </p:nvSpPr>
        <p:spPr/>
        <p:txBody>
          <a:bodyPr/>
          <a:lstStyle/>
          <a:p>
            <a:fld id="{362CD335-F0CB-D347-B8A5-7AB70F34C34F}" type="slidenum">
              <a:rPr lang="en-US" smtClean="0"/>
              <a:t>14</a:t>
            </a:fld>
            <a:endParaRPr lang="en-US"/>
          </a:p>
        </p:txBody>
      </p:sp>
    </p:spTree>
    <p:extLst>
      <p:ext uri="{BB962C8B-B14F-4D97-AF65-F5344CB8AC3E}">
        <p14:creationId xmlns:p14="http://schemas.microsoft.com/office/powerpoint/2010/main" val="332510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92D7-1E31-3CF4-9E2B-C90F5D87C6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EBFCB-DC61-9FDC-A8A2-1703DDF76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1FD600-00AC-D931-BD2B-47C7216C5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D0825B-B8CF-7F72-5E23-8B12CBACE591}"/>
              </a:ext>
            </a:extLst>
          </p:cNvPr>
          <p:cNvSpPr>
            <a:spLocks noGrp="1"/>
          </p:cNvSpPr>
          <p:nvPr>
            <p:ph type="sldNum" sz="quarter" idx="5"/>
          </p:nvPr>
        </p:nvSpPr>
        <p:spPr/>
        <p:txBody>
          <a:bodyPr/>
          <a:lstStyle/>
          <a:p>
            <a:fld id="{362CD335-F0CB-D347-B8A5-7AB70F34C34F}" type="slidenum">
              <a:rPr lang="en-US" smtClean="0"/>
              <a:t>15</a:t>
            </a:fld>
            <a:endParaRPr lang="en-US"/>
          </a:p>
        </p:txBody>
      </p:sp>
    </p:spTree>
    <p:extLst>
      <p:ext uri="{BB962C8B-B14F-4D97-AF65-F5344CB8AC3E}">
        <p14:creationId xmlns:p14="http://schemas.microsoft.com/office/powerpoint/2010/main" val="1883692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0F97-244C-5FD3-2896-FFCB520C2D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FFCA9-79A1-F5D4-E98F-8FC7BB00D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287D6-CE82-2D69-42FD-86B841905B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D7E353-8935-FC3D-866D-0632BBA0373B}"/>
              </a:ext>
            </a:extLst>
          </p:cNvPr>
          <p:cNvSpPr>
            <a:spLocks noGrp="1"/>
          </p:cNvSpPr>
          <p:nvPr>
            <p:ph type="sldNum" sz="quarter" idx="5"/>
          </p:nvPr>
        </p:nvSpPr>
        <p:spPr/>
        <p:txBody>
          <a:bodyPr/>
          <a:lstStyle/>
          <a:p>
            <a:fld id="{362CD335-F0CB-D347-B8A5-7AB70F34C34F}" type="slidenum">
              <a:rPr lang="en-US" smtClean="0"/>
              <a:t>16</a:t>
            </a:fld>
            <a:endParaRPr lang="en-US"/>
          </a:p>
        </p:txBody>
      </p:sp>
    </p:spTree>
    <p:extLst>
      <p:ext uri="{BB962C8B-B14F-4D97-AF65-F5344CB8AC3E}">
        <p14:creationId xmlns:p14="http://schemas.microsoft.com/office/powerpoint/2010/main" val="1683972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123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598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279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6169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9665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455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5422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75474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915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1401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9749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5054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ytimes.com/2020/09/17/learning/whats-going-on-in-this-graph-women-marathoners-running-time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21/04/15/learning/whats-going-on-in-this-graph-gas-to-electric-vehicle-turnover.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www.nytimes.com/2018/01/04/learning/whats-going-on-in-this-graph-jan-9-2018.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nytimes.com/2022/01/13/learning/whats-going-on-in-this-graph-jan-19-2022.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informationisbeautifulawards.com/showcase/7198-the-color-of-sleep"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whatdesigncando.com/stories/giorgia-lupi-what-drives-me-is-the-space-between-logic-and-beaut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hyperlink" Target="https://www.whatdesigncando.com/stories/giorgia-lupi-what-drives-me-is-the-space-between-logic-and-beauty/"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hyperlink" Target="https://www.informationisbeautifulawards.com/showcase/7155-three-days-in-nikola-lenive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public.tableau.com/newWorkbook/3e5b7248-10c4-48c6-9abe-83eeda8908d3#1" TargetMode="External"/><Relationship Id="rId5" Type="http://schemas.openxmlformats.org/officeDocument/2006/relationships/hyperlink" Target="https://lumos-webapp-4aeadb3bf30d.herokuapp.com/" TargetMode="External"/><Relationship Id="rId4" Type="http://schemas.openxmlformats.org/officeDocument/2006/relationships/hyperlink" Target="https://vega.github.io/voyager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orgialupi.com/1374-days-nyt-visual-op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DBFC0-8BA3-DEDC-7E39-89EC7856846E}"/>
              </a:ext>
            </a:extLst>
          </p:cNvPr>
          <p:cNvSpPr>
            <a:spLocks noGrp="1"/>
          </p:cNvSpPr>
          <p:nvPr>
            <p:ph type="ctrTitle"/>
          </p:nvPr>
        </p:nvSpPr>
        <p:spPr/>
        <p:txBody>
          <a:bodyPr>
            <a:normAutofit/>
          </a:bodyPr>
          <a:lstStyle/>
          <a:p>
            <a:r>
              <a:rPr lang="en-US" dirty="0"/>
              <a:t>Visual Analytics:  </a:t>
            </a:r>
            <a:br>
              <a:rPr lang="en-US" dirty="0"/>
            </a:br>
            <a:r>
              <a:rPr lang="en-US" dirty="0"/>
              <a:t>Information Visualization 101</a:t>
            </a:r>
          </a:p>
        </p:txBody>
      </p:sp>
      <p:sp>
        <p:nvSpPr>
          <p:cNvPr id="3" name="Subtitle 2">
            <a:extLst>
              <a:ext uri="{FF2B5EF4-FFF2-40B4-BE49-F238E27FC236}">
                <a16:creationId xmlns:a16="http://schemas.microsoft.com/office/drawing/2014/main" id="{EECBEFAC-62BD-EFDC-63B4-33E49BD33BA5}"/>
              </a:ext>
            </a:extLst>
          </p:cNvPr>
          <p:cNvSpPr>
            <a:spLocks noGrp="1"/>
          </p:cNvSpPr>
          <p:nvPr>
            <p:ph type="subTitle" idx="1"/>
          </p:nvPr>
        </p:nvSpPr>
        <p:spPr/>
        <p:txBody>
          <a:bodyPr/>
          <a:lstStyle/>
          <a:p>
            <a:r>
              <a:rPr lang="en-US" dirty="0"/>
              <a:t>Ab Mosca (they/them)</a:t>
            </a:r>
          </a:p>
        </p:txBody>
      </p:sp>
    </p:spTree>
    <p:extLst>
      <p:ext uri="{BB962C8B-B14F-4D97-AF65-F5344CB8AC3E}">
        <p14:creationId xmlns:p14="http://schemas.microsoft.com/office/powerpoint/2010/main" val="54738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E7649-73A1-59BA-BC77-DCFBD859E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5B044F-B6B3-85D4-E0BA-50C38B1834F1}"/>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A2706F4F-0EFE-8F51-B4B6-678D6DBD6198}"/>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Position / spatial region </a:t>
            </a:r>
            <a:r>
              <a:rPr lang="en-US" sz="2200" kern="0" dirty="0">
                <a:solidFill>
                  <a:srgbClr val="292934"/>
                </a:solidFill>
                <a:ea typeface="Arial"/>
                <a:cs typeface="Arial"/>
                <a:sym typeface="Arial"/>
              </a:rPr>
              <a:t>of a mark encodes value using </a:t>
            </a:r>
            <a:r>
              <a:rPr lang="en-US" sz="2200" i="1" kern="0" dirty="0">
                <a:solidFill>
                  <a:srgbClr val="292934"/>
                </a:solidFill>
                <a:ea typeface="Arial"/>
                <a:cs typeface="Arial"/>
                <a:sym typeface="Arial"/>
              </a:rPr>
              <a:t>where</a:t>
            </a:r>
            <a:r>
              <a:rPr lang="en-US" sz="2200" kern="0" dirty="0">
                <a:solidFill>
                  <a:srgbClr val="292934"/>
                </a:solidFill>
                <a:ea typeface="Arial"/>
                <a:cs typeface="Arial"/>
                <a:sym typeface="Arial"/>
              </a:rPr>
              <a:t> the mark is drawn</a:t>
            </a:r>
          </a:p>
          <a:p>
            <a:pPr>
              <a:spcBef>
                <a:spcPts val="0"/>
              </a:spcBef>
            </a:pPr>
            <a:endParaRPr lang="en-US" sz="2200" dirty="0"/>
          </a:p>
        </p:txBody>
      </p:sp>
      <p:grpSp>
        <p:nvGrpSpPr>
          <p:cNvPr id="3" name="object 4">
            <a:extLst>
              <a:ext uri="{FF2B5EF4-FFF2-40B4-BE49-F238E27FC236}">
                <a16:creationId xmlns:a16="http://schemas.microsoft.com/office/drawing/2014/main" id="{9100A871-0D53-2E77-D5AA-ED465DCF3AA6}"/>
              </a:ext>
            </a:extLst>
          </p:cNvPr>
          <p:cNvGrpSpPr/>
          <p:nvPr/>
        </p:nvGrpSpPr>
        <p:grpSpPr>
          <a:xfrm>
            <a:off x="2196981" y="3133024"/>
            <a:ext cx="7520760" cy="3518787"/>
            <a:chOff x="304800" y="2599943"/>
            <a:chExt cx="8327390" cy="3420110"/>
          </a:xfrm>
        </p:grpSpPr>
        <p:pic>
          <p:nvPicPr>
            <p:cNvPr id="5" name="object 5">
              <a:extLst>
                <a:ext uri="{FF2B5EF4-FFF2-40B4-BE49-F238E27FC236}">
                  <a16:creationId xmlns:a16="http://schemas.microsoft.com/office/drawing/2014/main" id="{8DE1BAB8-E0C8-1AC1-40DE-51ACC164662D}"/>
                </a:ext>
              </a:extLst>
            </p:cNvPr>
            <p:cNvPicPr/>
            <p:nvPr/>
          </p:nvPicPr>
          <p:blipFill>
            <a:blip r:embed="rId3" cstate="print"/>
            <a:stretch>
              <a:fillRect/>
            </a:stretch>
          </p:blipFill>
          <p:spPr>
            <a:xfrm>
              <a:off x="304800" y="3047999"/>
              <a:ext cx="2857500" cy="2857500"/>
            </a:xfrm>
            <a:prstGeom prst="rect">
              <a:avLst/>
            </a:prstGeom>
          </p:spPr>
        </p:pic>
        <p:pic>
          <p:nvPicPr>
            <p:cNvPr id="6" name="object 6">
              <a:extLst>
                <a:ext uri="{FF2B5EF4-FFF2-40B4-BE49-F238E27FC236}">
                  <a16:creationId xmlns:a16="http://schemas.microsoft.com/office/drawing/2014/main" id="{878F988E-514D-C10F-4413-BDFF1301FB31}"/>
                </a:ext>
              </a:extLst>
            </p:cNvPr>
            <p:cNvPicPr/>
            <p:nvPr/>
          </p:nvPicPr>
          <p:blipFill>
            <a:blip r:embed="rId4" cstate="print"/>
            <a:stretch>
              <a:fillRect/>
            </a:stretch>
          </p:blipFill>
          <p:spPr>
            <a:xfrm>
              <a:off x="6629400" y="2599943"/>
              <a:ext cx="2002535" cy="3419855"/>
            </a:xfrm>
            <a:prstGeom prst="rect">
              <a:avLst/>
            </a:prstGeom>
          </p:spPr>
        </p:pic>
        <p:pic>
          <p:nvPicPr>
            <p:cNvPr id="7" name="object 7">
              <a:extLst>
                <a:ext uri="{FF2B5EF4-FFF2-40B4-BE49-F238E27FC236}">
                  <a16:creationId xmlns:a16="http://schemas.microsoft.com/office/drawing/2014/main" id="{4F69692B-BDA6-10AB-180D-94480A99871B}"/>
                </a:ext>
              </a:extLst>
            </p:cNvPr>
            <p:cNvPicPr/>
            <p:nvPr/>
          </p:nvPicPr>
          <p:blipFill>
            <a:blip r:embed="rId5" cstate="print"/>
            <a:stretch>
              <a:fillRect/>
            </a:stretch>
          </p:blipFill>
          <p:spPr>
            <a:xfrm>
              <a:off x="3048000" y="3026663"/>
              <a:ext cx="3581400" cy="2688336"/>
            </a:xfrm>
            <a:prstGeom prst="rect">
              <a:avLst/>
            </a:prstGeom>
          </p:spPr>
        </p:pic>
      </p:grpSp>
    </p:spTree>
    <p:extLst>
      <p:ext uri="{BB962C8B-B14F-4D97-AF65-F5344CB8AC3E}">
        <p14:creationId xmlns:p14="http://schemas.microsoft.com/office/powerpoint/2010/main" val="3240527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64F9-01DE-BA9C-0333-199D3279F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29B9C-458D-B754-B16D-D238BC2B99CC}"/>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C9D95013-C2F4-C3E6-D0DD-1A2901547EAF}"/>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Size</a:t>
            </a:r>
            <a:r>
              <a:rPr lang="en-US" sz="2200" kern="0" dirty="0">
                <a:solidFill>
                  <a:srgbClr val="292934"/>
                </a:solidFill>
                <a:ea typeface="Arial"/>
                <a:cs typeface="Arial"/>
                <a:sym typeface="Arial"/>
              </a:rPr>
              <a:t> of a mark encodes value using </a:t>
            </a:r>
            <a:r>
              <a:rPr lang="en-US" sz="2200" i="1" kern="0" dirty="0">
                <a:solidFill>
                  <a:srgbClr val="292934"/>
                </a:solidFill>
                <a:ea typeface="Arial"/>
                <a:cs typeface="Arial"/>
                <a:sym typeface="Arial"/>
              </a:rPr>
              <a:t>how big</a:t>
            </a:r>
            <a:r>
              <a:rPr lang="en-US" sz="2200" kern="0" dirty="0">
                <a:solidFill>
                  <a:srgbClr val="292934"/>
                </a:solidFill>
                <a:ea typeface="Arial"/>
                <a:cs typeface="Arial"/>
                <a:sym typeface="Arial"/>
              </a:rPr>
              <a:t> the mark is drawn</a:t>
            </a:r>
          </a:p>
          <a:p>
            <a:pPr>
              <a:spcBef>
                <a:spcPts val="0"/>
              </a:spcBef>
            </a:pPr>
            <a:endParaRPr lang="en-US" sz="2200" dirty="0"/>
          </a:p>
        </p:txBody>
      </p:sp>
      <p:pic>
        <p:nvPicPr>
          <p:cNvPr id="9" name="Picture 8" descr="A green rectangular box with white text&#10;&#10;AI-generated content may be incorrect.">
            <a:extLst>
              <a:ext uri="{FF2B5EF4-FFF2-40B4-BE49-F238E27FC236}">
                <a16:creationId xmlns:a16="http://schemas.microsoft.com/office/drawing/2014/main" id="{359B2015-3F3E-8E23-58A0-6F38EBD56DCB}"/>
              </a:ext>
            </a:extLst>
          </p:cNvPr>
          <p:cNvPicPr>
            <a:picLocks noChangeAspect="1"/>
          </p:cNvPicPr>
          <p:nvPr/>
        </p:nvPicPr>
        <p:blipFill>
          <a:blip r:embed="rId3"/>
          <a:stretch>
            <a:fillRect/>
          </a:stretch>
        </p:blipFill>
        <p:spPr>
          <a:xfrm>
            <a:off x="5862917" y="3155961"/>
            <a:ext cx="4371473" cy="3286863"/>
          </a:xfrm>
          <a:prstGeom prst="rect">
            <a:avLst/>
          </a:prstGeom>
        </p:spPr>
      </p:pic>
      <p:pic>
        <p:nvPicPr>
          <p:cNvPr id="2050" name="Picture 2">
            <a:extLst>
              <a:ext uri="{FF2B5EF4-FFF2-40B4-BE49-F238E27FC236}">
                <a16:creationId xmlns:a16="http://schemas.microsoft.com/office/drawing/2014/main" id="{718024D2-FADD-F2D3-2088-CF294C2C9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444" y="3032851"/>
            <a:ext cx="4371473" cy="38251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F7E0DF-E3C9-EA7E-903C-7829571D7B50}"/>
              </a:ext>
            </a:extLst>
          </p:cNvPr>
          <p:cNvSpPr txBox="1"/>
          <p:nvPr/>
        </p:nvSpPr>
        <p:spPr>
          <a:xfrm>
            <a:off x="1878899" y="6550223"/>
            <a:ext cx="3596562" cy="307777"/>
          </a:xfrm>
          <a:prstGeom prst="rect">
            <a:avLst/>
          </a:prstGeom>
          <a:noFill/>
        </p:spPr>
        <p:txBody>
          <a:bodyPr wrap="none" rtlCol="0">
            <a:spAutoFit/>
          </a:bodyPr>
          <a:lstStyle/>
          <a:p>
            <a:r>
              <a:rPr lang="en-US" sz="1400" dirty="0"/>
              <a:t>https://</a:t>
            </a:r>
            <a:r>
              <a:rPr lang="en-US" sz="1400" dirty="0" err="1"/>
              <a:t>www.data</a:t>
            </a:r>
            <a:r>
              <a:rPr lang="en-US" sz="1400" dirty="0"/>
              <a:t>-to-</a:t>
            </a:r>
            <a:r>
              <a:rPr lang="en-US" sz="1400" dirty="0" err="1"/>
              <a:t>viz.com</a:t>
            </a:r>
            <a:r>
              <a:rPr lang="en-US" sz="1400" dirty="0"/>
              <a:t>/graph/</a:t>
            </a:r>
            <a:r>
              <a:rPr lang="en-US" sz="1400" dirty="0" err="1"/>
              <a:t>bubble.html</a:t>
            </a:r>
            <a:endParaRPr lang="en-US" sz="1400" dirty="0"/>
          </a:p>
        </p:txBody>
      </p:sp>
      <p:sp>
        <p:nvSpPr>
          <p:cNvPr id="11" name="TextBox 10">
            <a:extLst>
              <a:ext uri="{FF2B5EF4-FFF2-40B4-BE49-F238E27FC236}">
                <a16:creationId xmlns:a16="http://schemas.microsoft.com/office/drawing/2014/main" id="{F1BE74C2-52FA-83E4-BF8A-01E18B80D388}"/>
              </a:ext>
            </a:extLst>
          </p:cNvPr>
          <p:cNvSpPr txBox="1"/>
          <p:nvPr/>
        </p:nvSpPr>
        <p:spPr>
          <a:xfrm>
            <a:off x="6095999" y="6488668"/>
            <a:ext cx="5804602" cy="307777"/>
          </a:xfrm>
          <a:prstGeom prst="rect">
            <a:avLst/>
          </a:prstGeom>
          <a:noFill/>
        </p:spPr>
        <p:txBody>
          <a:bodyPr wrap="none" rtlCol="0">
            <a:spAutoFit/>
          </a:bodyPr>
          <a:lstStyle/>
          <a:p>
            <a:r>
              <a:rPr lang="en-US" sz="1400" dirty="0"/>
              <a:t>https://</a:t>
            </a:r>
            <a:r>
              <a:rPr lang="en-US" sz="1400" dirty="0" err="1"/>
              <a:t>www.bloomberg.com</a:t>
            </a:r>
            <a:r>
              <a:rPr lang="en-US" sz="1400" dirty="0"/>
              <a:t>/graphics/2015-star-wars-force-awakens-revenue/</a:t>
            </a:r>
          </a:p>
        </p:txBody>
      </p:sp>
    </p:spTree>
    <p:extLst>
      <p:ext uri="{BB962C8B-B14F-4D97-AF65-F5344CB8AC3E}">
        <p14:creationId xmlns:p14="http://schemas.microsoft.com/office/powerpoint/2010/main" val="362290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91AEE-D02C-19B1-5AE5-F1A597CD9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A55BC-861D-75FB-DEE1-747880D34073}"/>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E9E65589-24BD-05C3-0987-68BFB3129CCE}"/>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Length</a:t>
            </a:r>
            <a:r>
              <a:rPr lang="en-US" sz="2200" kern="0" dirty="0">
                <a:solidFill>
                  <a:srgbClr val="292934"/>
                </a:solidFill>
                <a:ea typeface="Arial"/>
                <a:cs typeface="Arial"/>
                <a:sym typeface="Arial"/>
              </a:rPr>
              <a:t> of a mark encodes value using </a:t>
            </a:r>
            <a:r>
              <a:rPr lang="en-US" sz="2200" i="1" kern="0" dirty="0">
                <a:solidFill>
                  <a:srgbClr val="292934"/>
                </a:solidFill>
                <a:ea typeface="Arial"/>
                <a:cs typeface="Arial"/>
                <a:sym typeface="Arial"/>
              </a:rPr>
              <a:t>how long</a:t>
            </a:r>
            <a:r>
              <a:rPr lang="en-US" sz="2200" kern="0" dirty="0">
                <a:solidFill>
                  <a:srgbClr val="292934"/>
                </a:solidFill>
                <a:ea typeface="Arial"/>
                <a:cs typeface="Arial"/>
                <a:sym typeface="Arial"/>
              </a:rPr>
              <a:t> the mark is drawn</a:t>
            </a:r>
          </a:p>
          <a:p>
            <a:pPr>
              <a:spcBef>
                <a:spcPts val="0"/>
              </a:spcBef>
            </a:pPr>
            <a:endParaRPr lang="en-US" sz="2200" dirty="0"/>
          </a:p>
        </p:txBody>
      </p:sp>
      <p:pic>
        <p:nvPicPr>
          <p:cNvPr id="3" name="object 5">
            <a:extLst>
              <a:ext uri="{FF2B5EF4-FFF2-40B4-BE49-F238E27FC236}">
                <a16:creationId xmlns:a16="http://schemas.microsoft.com/office/drawing/2014/main" id="{C571F03B-C6DB-E0E2-460E-61DBE041B3FD}"/>
              </a:ext>
            </a:extLst>
          </p:cNvPr>
          <p:cNvPicPr/>
          <p:nvPr/>
        </p:nvPicPr>
        <p:blipFill>
          <a:blip r:embed="rId3" cstate="print"/>
          <a:stretch>
            <a:fillRect/>
          </a:stretch>
        </p:blipFill>
        <p:spPr>
          <a:xfrm>
            <a:off x="1802243" y="3188998"/>
            <a:ext cx="3881380" cy="3226753"/>
          </a:xfrm>
          <a:prstGeom prst="rect">
            <a:avLst/>
          </a:prstGeom>
        </p:spPr>
      </p:pic>
      <p:pic>
        <p:nvPicPr>
          <p:cNvPr id="5" name="Picture 4" descr="A poster of a prescription&#10;&#10;AI-generated content may be incorrect.">
            <a:extLst>
              <a:ext uri="{FF2B5EF4-FFF2-40B4-BE49-F238E27FC236}">
                <a16:creationId xmlns:a16="http://schemas.microsoft.com/office/drawing/2014/main" id="{3EA0AFA1-EC8E-2206-CE8E-16AB670D2C6F}"/>
              </a:ext>
            </a:extLst>
          </p:cNvPr>
          <p:cNvPicPr>
            <a:picLocks noChangeAspect="1"/>
          </p:cNvPicPr>
          <p:nvPr/>
        </p:nvPicPr>
        <p:blipFill>
          <a:blip r:embed="rId4"/>
          <a:stretch>
            <a:fillRect/>
          </a:stretch>
        </p:blipFill>
        <p:spPr>
          <a:xfrm>
            <a:off x="6904674" y="3130815"/>
            <a:ext cx="2436328" cy="3419408"/>
          </a:xfrm>
          <a:prstGeom prst="rect">
            <a:avLst/>
          </a:prstGeom>
        </p:spPr>
      </p:pic>
    </p:spTree>
    <p:extLst>
      <p:ext uri="{BB962C8B-B14F-4D97-AF65-F5344CB8AC3E}">
        <p14:creationId xmlns:p14="http://schemas.microsoft.com/office/powerpoint/2010/main" val="12856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DBF1E-BB36-441C-02D8-1658D0334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F1BEB-1891-2DCE-69A6-21449FAFCB90}"/>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6F643054-8875-1206-19F8-7E6E29D80943}"/>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Luminance</a:t>
            </a:r>
            <a:r>
              <a:rPr lang="en-US" sz="2200" kern="0" dirty="0">
                <a:solidFill>
                  <a:srgbClr val="292934"/>
                </a:solidFill>
                <a:ea typeface="Arial"/>
                <a:cs typeface="Arial"/>
                <a:sym typeface="Arial"/>
              </a:rPr>
              <a:t> of a mark encodes value using </a:t>
            </a:r>
            <a:r>
              <a:rPr lang="en-US" sz="2200" i="1" kern="0" dirty="0">
                <a:solidFill>
                  <a:srgbClr val="292934"/>
                </a:solidFill>
                <a:ea typeface="Arial"/>
                <a:cs typeface="Arial"/>
                <a:sym typeface="Arial"/>
              </a:rPr>
              <a:t>how dark</a:t>
            </a:r>
            <a:r>
              <a:rPr lang="en-US" sz="2200" kern="0" dirty="0">
                <a:solidFill>
                  <a:srgbClr val="292934"/>
                </a:solidFill>
                <a:ea typeface="Arial"/>
                <a:cs typeface="Arial"/>
                <a:sym typeface="Arial"/>
              </a:rPr>
              <a:t> the mark is drawn</a:t>
            </a:r>
          </a:p>
          <a:p>
            <a:pPr>
              <a:spcBef>
                <a:spcPts val="0"/>
              </a:spcBef>
            </a:pPr>
            <a:endParaRPr lang="en-US" sz="2200" dirty="0"/>
          </a:p>
        </p:txBody>
      </p:sp>
      <p:pic>
        <p:nvPicPr>
          <p:cNvPr id="6" name="Picture 4" descr="GEBCO Grayscale Basemap (NOAA NCEI Visualization) thumbnail">
            <a:extLst>
              <a:ext uri="{FF2B5EF4-FFF2-40B4-BE49-F238E27FC236}">
                <a16:creationId xmlns:a16="http://schemas.microsoft.com/office/drawing/2014/main" id="{7345725D-4301-B852-751B-A2AF10DB7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162" y="3142544"/>
            <a:ext cx="5339675" cy="355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389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0D919-CEEB-BC67-9551-E5734D9CE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DD1FF-0B4E-512D-A1B7-2B8964502F04}"/>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0D1310EA-66A2-7914-0F26-B54E5E78225D}"/>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Saturation</a:t>
            </a:r>
            <a:r>
              <a:rPr lang="en-US" sz="2200" kern="0" dirty="0">
                <a:solidFill>
                  <a:srgbClr val="292934"/>
                </a:solidFill>
                <a:ea typeface="Arial"/>
                <a:cs typeface="Arial"/>
                <a:sym typeface="Arial"/>
              </a:rPr>
              <a:t> of a mark encodes value using </a:t>
            </a:r>
            <a:r>
              <a:rPr lang="en-US" sz="2200" i="1" kern="0" dirty="0">
                <a:solidFill>
                  <a:srgbClr val="292934"/>
                </a:solidFill>
                <a:ea typeface="Arial"/>
                <a:cs typeface="Arial"/>
                <a:sym typeface="Arial"/>
              </a:rPr>
              <a:t>how much color</a:t>
            </a:r>
            <a:r>
              <a:rPr lang="en-US" sz="2200" kern="0" dirty="0">
                <a:solidFill>
                  <a:srgbClr val="292934"/>
                </a:solidFill>
                <a:ea typeface="Arial"/>
                <a:cs typeface="Arial"/>
                <a:sym typeface="Arial"/>
              </a:rPr>
              <a:t> the mark is drawn with</a:t>
            </a:r>
          </a:p>
          <a:p>
            <a:pPr>
              <a:spcBef>
                <a:spcPts val="0"/>
              </a:spcBef>
            </a:pPr>
            <a:endParaRPr lang="en-US" sz="2200" dirty="0"/>
          </a:p>
        </p:txBody>
      </p:sp>
      <p:pic>
        <p:nvPicPr>
          <p:cNvPr id="3" name="Picture 2" descr="A map of the united states of america&#10;&#10;AI-generated content may be incorrect.">
            <a:extLst>
              <a:ext uri="{FF2B5EF4-FFF2-40B4-BE49-F238E27FC236}">
                <a16:creationId xmlns:a16="http://schemas.microsoft.com/office/drawing/2014/main" id="{94892C6F-0416-1C74-A95C-15186A4EB90F}"/>
              </a:ext>
            </a:extLst>
          </p:cNvPr>
          <p:cNvPicPr>
            <a:picLocks noChangeAspect="1"/>
          </p:cNvPicPr>
          <p:nvPr/>
        </p:nvPicPr>
        <p:blipFill>
          <a:blip r:embed="rId3"/>
          <a:stretch>
            <a:fillRect/>
          </a:stretch>
        </p:blipFill>
        <p:spPr>
          <a:xfrm>
            <a:off x="3346708" y="2975762"/>
            <a:ext cx="5498583" cy="3819485"/>
          </a:xfrm>
          <a:prstGeom prst="rect">
            <a:avLst/>
          </a:prstGeom>
        </p:spPr>
      </p:pic>
    </p:spTree>
    <p:extLst>
      <p:ext uri="{BB962C8B-B14F-4D97-AF65-F5344CB8AC3E}">
        <p14:creationId xmlns:p14="http://schemas.microsoft.com/office/powerpoint/2010/main" val="285644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BB048-895A-382F-6C0C-C4A5D5867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A7D35E-CDB0-E20A-F6E6-47E8F8658DF8}"/>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89C854EB-D20D-FE31-D116-9A4ED5881185}"/>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Hue</a:t>
            </a:r>
            <a:r>
              <a:rPr lang="en-US" sz="2200" kern="0" dirty="0">
                <a:solidFill>
                  <a:srgbClr val="292934"/>
                </a:solidFill>
                <a:ea typeface="Arial"/>
                <a:cs typeface="Arial"/>
                <a:sym typeface="Arial"/>
              </a:rPr>
              <a:t> of a mark encodes value using </a:t>
            </a:r>
            <a:r>
              <a:rPr lang="en-US" sz="2200" i="1" kern="0" dirty="0">
                <a:solidFill>
                  <a:srgbClr val="292934"/>
                </a:solidFill>
                <a:ea typeface="Arial"/>
                <a:cs typeface="Arial"/>
                <a:sym typeface="Arial"/>
              </a:rPr>
              <a:t>hue </a:t>
            </a:r>
            <a:r>
              <a:rPr lang="en-US" sz="2200" kern="0" dirty="0">
                <a:solidFill>
                  <a:srgbClr val="292934"/>
                </a:solidFill>
                <a:ea typeface="Arial"/>
                <a:cs typeface="Arial"/>
                <a:sym typeface="Arial"/>
              </a:rPr>
              <a:t>of the mark</a:t>
            </a:r>
          </a:p>
          <a:p>
            <a:pPr>
              <a:spcBef>
                <a:spcPts val="0"/>
              </a:spcBef>
            </a:pPr>
            <a:endParaRPr lang="en-US" sz="2200" dirty="0"/>
          </a:p>
        </p:txBody>
      </p:sp>
      <p:pic>
        <p:nvPicPr>
          <p:cNvPr id="5" name="object 4">
            <a:extLst>
              <a:ext uri="{FF2B5EF4-FFF2-40B4-BE49-F238E27FC236}">
                <a16:creationId xmlns:a16="http://schemas.microsoft.com/office/drawing/2014/main" id="{3E9C3131-5568-7B65-B948-1B9AEAF1D14B}"/>
              </a:ext>
            </a:extLst>
          </p:cNvPr>
          <p:cNvPicPr/>
          <p:nvPr/>
        </p:nvPicPr>
        <p:blipFill>
          <a:blip r:embed="rId3" cstate="print"/>
          <a:stretch>
            <a:fillRect/>
          </a:stretch>
        </p:blipFill>
        <p:spPr>
          <a:xfrm>
            <a:off x="6413779" y="3579637"/>
            <a:ext cx="4035619" cy="2754983"/>
          </a:xfrm>
          <a:prstGeom prst="rect">
            <a:avLst/>
          </a:prstGeom>
        </p:spPr>
      </p:pic>
      <p:pic>
        <p:nvPicPr>
          <p:cNvPr id="6" name="object 5">
            <a:extLst>
              <a:ext uri="{FF2B5EF4-FFF2-40B4-BE49-F238E27FC236}">
                <a16:creationId xmlns:a16="http://schemas.microsoft.com/office/drawing/2014/main" id="{0FCE6ACE-4403-1B09-CC97-60B0C3E05B63}"/>
              </a:ext>
            </a:extLst>
          </p:cNvPr>
          <p:cNvPicPr/>
          <p:nvPr/>
        </p:nvPicPr>
        <p:blipFill>
          <a:blip r:embed="rId4" cstate="print"/>
          <a:stretch>
            <a:fillRect/>
          </a:stretch>
        </p:blipFill>
        <p:spPr>
          <a:xfrm>
            <a:off x="2337816" y="3112543"/>
            <a:ext cx="3758184" cy="3334511"/>
          </a:xfrm>
          <a:prstGeom prst="rect">
            <a:avLst/>
          </a:prstGeom>
        </p:spPr>
      </p:pic>
    </p:spTree>
    <p:extLst>
      <p:ext uri="{BB962C8B-B14F-4D97-AF65-F5344CB8AC3E}">
        <p14:creationId xmlns:p14="http://schemas.microsoft.com/office/powerpoint/2010/main" val="316388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6D124-B6A3-5992-5BFE-B208BD41FA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FDF490-EB43-83B9-C964-8037BA3AAB6E}"/>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7E9C23BF-F35F-D4FD-E107-8473AD84EC6F}"/>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Orientation / tile / angle</a:t>
            </a:r>
            <a:r>
              <a:rPr lang="en-US" sz="2200" kern="0" dirty="0">
                <a:solidFill>
                  <a:srgbClr val="292934"/>
                </a:solidFill>
                <a:ea typeface="Arial"/>
                <a:cs typeface="Arial"/>
                <a:sym typeface="Arial"/>
              </a:rPr>
              <a:t> of a mark encodes value using how the mark is </a:t>
            </a:r>
            <a:r>
              <a:rPr lang="en-US" sz="2200" i="1" kern="0" dirty="0">
                <a:solidFill>
                  <a:srgbClr val="292934"/>
                </a:solidFill>
                <a:ea typeface="Arial"/>
                <a:cs typeface="Arial"/>
                <a:sym typeface="Arial"/>
              </a:rPr>
              <a:t>rotated</a:t>
            </a:r>
            <a:endParaRPr lang="en-US" sz="2200" kern="0" dirty="0">
              <a:solidFill>
                <a:srgbClr val="292934"/>
              </a:solidFill>
              <a:ea typeface="Arial"/>
              <a:cs typeface="Arial"/>
              <a:sym typeface="Arial"/>
            </a:endParaRPr>
          </a:p>
          <a:p>
            <a:pPr>
              <a:spcBef>
                <a:spcPts val="0"/>
              </a:spcBef>
            </a:pPr>
            <a:endParaRPr lang="en-US" sz="2200" dirty="0"/>
          </a:p>
        </p:txBody>
      </p:sp>
      <p:pic>
        <p:nvPicPr>
          <p:cNvPr id="3" name="object 4">
            <a:extLst>
              <a:ext uri="{FF2B5EF4-FFF2-40B4-BE49-F238E27FC236}">
                <a16:creationId xmlns:a16="http://schemas.microsoft.com/office/drawing/2014/main" id="{CA074A50-16C9-4616-CCEE-F51522A8242F}"/>
              </a:ext>
            </a:extLst>
          </p:cNvPr>
          <p:cNvPicPr/>
          <p:nvPr/>
        </p:nvPicPr>
        <p:blipFill>
          <a:blip r:embed="rId3" cstate="print"/>
          <a:stretch>
            <a:fillRect/>
          </a:stretch>
        </p:blipFill>
        <p:spPr>
          <a:xfrm>
            <a:off x="1936208" y="3274845"/>
            <a:ext cx="4159792" cy="2807046"/>
          </a:xfrm>
          <a:prstGeom prst="rect">
            <a:avLst/>
          </a:prstGeom>
        </p:spPr>
      </p:pic>
      <p:pic>
        <p:nvPicPr>
          <p:cNvPr id="7" name="object 5">
            <a:extLst>
              <a:ext uri="{FF2B5EF4-FFF2-40B4-BE49-F238E27FC236}">
                <a16:creationId xmlns:a16="http://schemas.microsoft.com/office/drawing/2014/main" id="{EC9D3979-281D-812D-9022-88D4993B9BD5}"/>
              </a:ext>
            </a:extLst>
          </p:cNvPr>
          <p:cNvPicPr/>
          <p:nvPr/>
        </p:nvPicPr>
        <p:blipFill>
          <a:blip r:embed="rId4" cstate="print"/>
          <a:stretch>
            <a:fillRect/>
          </a:stretch>
        </p:blipFill>
        <p:spPr>
          <a:xfrm>
            <a:off x="6400918" y="3362627"/>
            <a:ext cx="3730752" cy="2551175"/>
          </a:xfrm>
          <a:prstGeom prst="rect">
            <a:avLst/>
          </a:prstGeom>
        </p:spPr>
      </p:pic>
    </p:spTree>
    <p:extLst>
      <p:ext uri="{BB962C8B-B14F-4D97-AF65-F5344CB8AC3E}">
        <p14:creationId xmlns:p14="http://schemas.microsoft.com/office/powerpoint/2010/main" val="2359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45001-A3F0-AF42-3468-96A0426C1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21EAD-4154-6C84-7869-5E5DFE38F84F}"/>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503C967A-31AE-40E8-2729-F0D393DEBF3A}"/>
              </a:ext>
            </a:extLst>
          </p:cNvPr>
          <p:cNvSpPr>
            <a:spLocks noGrp="1"/>
          </p:cNvSpPr>
          <p:nvPr>
            <p:ph idx="1"/>
          </p:nvPr>
        </p:nvSpPr>
        <p:spPr/>
        <p:txBody>
          <a:bodyPr anchor="t">
            <a:noAutofit/>
          </a:bodyPr>
          <a:lstStyle/>
          <a:p>
            <a:pPr>
              <a:spcBef>
                <a:spcPts val="0"/>
              </a:spcBef>
            </a:pPr>
            <a:r>
              <a:rPr lang="en-US" sz="2200" b="1" kern="0" dirty="0">
                <a:solidFill>
                  <a:srgbClr val="292934"/>
                </a:solidFill>
                <a:effectLst/>
                <a:ea typeface="Arial"/>
                <a:cs typeface="Arial"/>
                <a:sym typeface="Arial"/>
              </a:rPr>
              <a:t>Visual Channels </a:t>
            </a:r>
          </a:p>
          <a:p>
            <a:pPr lvl="1">
              <a:spcBef>
                <a:spcPts val="0"/>
              </a:spcBef>
            </a:pPr>
            <a:r>
              <a:rPr lang="en-US" sz="2200" kern="0" dirty="0">
                <a:solidFill>
                  <a:srgbClr val="292934"/>
                </a:solidFill>
                <a:effectLst>
                  <a:glow rad="228600">
                    <a:schemeClr val="accent5">
                      <a:satMod val="175000"/>
                      <a:alpha val="40000"/>
                    </a:schemeClr>
                  </a:glow>
                </a:effectLst>
                <a:ea typeface="Arial"/>
                <a:cs typeface="Arial"/>
                <a:sym typeface="Arial"/>
              </a:rPr>
              <a:t>Shape </a:t>
            </a:r>
            <a:r>
              <a:rPr lang="en-US" sz="2200" kern="0" dirty="0">
                <a:solidFill>
                  <a:srgbClr val="292934"/>
                </a:solidFill>
                <a:ea typeface="Arial"/>
                <a:cs typeface="Arial"/>
                <a:sym typeface="Arial"/>
              </a:rPr>
              <a:t>of a mark encodes value using how the mark is </a:t>
            </a:r>
            <a:r>
              <a:rPr lang="en-US" sz="2200" i="1" kern="0" dirty="0">
                <a:solidFill>
                  <a:srgbClr val="292934"/>
                </a:solidFill>
                <a:ea typeface="Arial"/>
                <a:cs typeface="Arial"/>
                <a:sym typeface="Arial"/>
              </a:rPr>
              <a:t>shaped</a:t>
            </a:r>
            <a:endParaRPr lang="en-US" sz="2200" kern="0" dirty="0">
              <a:solidFill>
                <a:srgbClr val="292934"/>
              </a:solidFill>
              <a:ea typeface="Arial"/>
              <a:cs typeface="Arial"/>
              <a:sym typeface="Arial"/>
            </a:endParaRPr>
          </a:p>
          <a:p>
            <a:pPr>
              <a:spcBef>
                <a:spcPts val="0"/>
              </a:spcBef>
            </a:pPr>
            <a:endParaRPr lang="en-US" sz="2200" dirty="0"/>
          </a:p>
        </p:txBody>
      </p:sp>
      <p:pic>
        <p:nvPicPr>
          <p:cNvPr id="5" name="object 4">
            <a:extLst>
              <a:ext uri="{FF2B5EF4-FFF2-40B4-BE49-F238E27FC236}">
                <a16:creationId xmlns:a16="http://schemas.microsoft.com/office/drawing/2014/main" id="{907D1F02-E120-04D8-2052-3A917A7FF31C}"/>
              </a:ext>
            </a:extLst>
          </p:cNvPr>
          <p:cNvPicPr/>
          <p:nvPr/>
        </p:nvPicPr>
        <p:blipFill>
          <a:blip r:embed="rId3" cstate="print"/>
          <a:stretch>
            <a:fillRect/>
          </a:stretch>
        </p:blipFill>
        <p:spPr>
          <a:xfrm>
            <a:off x="5550514" y="3478312"/>
            <a:ext cx="2377439" cy="2380487"/>
          </a:xfrm>
          <a:prstGeom prst="rect">
            <a:avLst/>
          </a:prstGeom>
        </p:spPr>
      </p:pic>
      <p:pic>
        <p:nvPicPr>
          <p:cNvPr id="6" name="object 5">
            <a:extLst>
              <a:ext uri="{FF2B5EF4-FFF2-40B4-BE49-F238E27FC236}">
                <a16:creationId xmlns:a16="http://schemas.microsoft.com/office/drawing/2014/main" id="{314C46C9-1EDD-2F10-32AD-26ABB7EAE9A0}"/>
              </a:ext>
            </a:extLst>
          </p:cNvPr>
          <p:cNvPicPr/>
          <p:nvPr/>
        </p:nvPicPr>
        <p:blipFill>
          <a:blip r:embed="rId4" cstate="print"/>
          <a:stretch>
            <a:fillRect/>
          </a:stretch>
        </p:blipFill>
        <p:spPr>
          <a:xfrm>
            <a:off x="7790525" y="3420399"/>
            <a:ext cx="2438400" cy="2438400"/>
          </a:xfrm>
          <a:prstGeom prst="rect">
            <a:avLst/>
          </a:prstGeom>
        </p:spPr>
      </p:pic>
      <p:pic>
        <p:nvPicPr>
          <p:cNvPr id="8" name="Picture 2" descr="gender neutral bathroom sign - Clip Art Library">
            <a:extLst>
              <a:ext uri="{FF2B5EF4-FFF2-40B4-BE49-F238E27FC236}">
                <a16:creationId xmlns:a16="http://schemas.microsoft.com/office/drawing/2014/main" id="{07444F70-E145-4A10-7A73-16A6BFDC0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8340" y="3539271"/>
            <a:ext cx="3097669" cy="206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090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4DB91-6321-2C8E-F58D-AEC82BB24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EBF6EE-4FED-0AB0-3958-6E8C3F294A46}"/>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EB4EDD24-195E-1814-53C4-053A170FFAD5}"/>
              </a:ext>
            </a:extLst>
          </p:cNvPr>
          <p:cNvSpPr>
            <a:spLocks noGrp="1"/>
          </p:cNvSpPr>
          <p:nvPr>
            <p:ph idx="1"/>
          </p:nvPr>
        </p:nvSpPr>
        <p:spPr>
          <a:xfrm>
            <a:off x="581193" y="2180496"/>
            <a:ext cx="3336384" cy="3678303"/>
          </a:xfrm>
        </p:spPr>
        <p:txBody>
          <a:bodyPr anchor="t">
            <a:noAutofit/>
          </a:bodyPr>
          <a:lstStyle/>
          <a:p>
            <a:pPr>
              <a:spcBef>
                <a:spcPts val="0"/>
              </a:spcBef>
            </a:pPr>
            <a:r>
              <a:rPr lang="en-US" sz="2400" kern="0" dirty="0">
                <a:solidFill>
                  <a:srgbClr val="292934"/>
                </a:solidFill>
                <a:effectLst/>
                <a:ea typeface="Arial"/>
                <a:cs typeface="Arial"/>
                <a:sym typeface="Arial"/>
              </a:rPr>
              <a:t>Appropriateness of Visual Channels </a:t>
            </a:r>
          </a:p>
        </p:txBody>
      </p:sp>
      <p:pic>
        <p:nvPicPr>
          <p:cNvPr id="3" name="Picture 2" descr="Figure Showing the effectiveness of channels that modify the appearance of marks depends on matching the expressiveness of channels with the attributes being encoded.">
            <a:extLst>
              <a:ext uri="{FF2B5EF4-FFF2-40B4-BE49-F238E27FC236}">
                <a16:creationId xmlns:a16="http://schemas.microsoft.com/office/drawing/2014/main" id="{45AADA64-B64F-F261-A856-6AF0F41199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34"/>
          <a:stretch/>
        </p:blipFill>
        <p:spPr bwMode="auto">
          <a:xfrm>
            <a:off x="4065030" y="1715956"/>
            <a:ext cx="7620000" cy="493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7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1FD33-7CBD-7CB5-5423-E520E62A6E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B5DB7-7FB8-7D81-A6E2-252EC28159EF}"/>
              </a:ext>
            </a:extLst>
          </p:cNvPr>
          <p:cNvSpPr>
            <a:spLocks noGrp="1"/>
          </p:cNvSpPr>
          <p:nvPr>
            <p:ph type="title"/>
          </p:nvPr>
        </p:nvSpPr>
        <p:spPr/>
        <p:txBody>
          <a:bodyPr/>
          <a:lstStyle/>
          <a:p>
            <a:r>
              <a:rPr lang="en-US" dirty="0"/>
              <a:t>Marks &amp; Channels</a:t>
            </a:r>
          </a:p>
        </p:txBody>
      </p:sp>
      <p:sp>
        <p:nvSpPr>
          <p:cNvPr id="4" name="Content Placeholder 3">
            <a:extLst>
              <a:ext uri="{FF2B5EF4-FFF2-40B4-BE49-F238E27FC236}">
                <a16:creationId xmlns:a16="http://schemas.microsoft.com/office/drawing/2014/main" id="{845A4BEB-7473-1F86-A8C8-7AE4452AB966}"/>
              </a:ext>
            </a:extLst>
          </p:cNvPr>
          <p:cNvSpPr>
            <a:spLocks noGrp="1"/>
          </p:cNvSpPr>
          <p:nvPr>
            <p:ph idx="1"/>
          </p:nvPr>
        </p:nvSpPr>
        <p:spPr>
          <a:xfrm>
            <a:off x="581193" y="2180496"/>
            <a:ext cx="3650148" cy="3678303"/>
          </a:xfrm>
        </p:spPr>
        <p:txBody>
          <a:bodyPr anchor="t">
            <a:noAutofit/>
          </a:bodyPr>
          <a:lstStyle/>
          <a:p>
            <a:pPr>
              <a:spcBef>
                <a:spcPts val="0"/>
              </a:spcBef>
            </a:pPr>
            <a:r>
              <a:rPr lang="en-US" sz="2400" kern="0" dirty="0">
                <a:solidFill>
                  <a:srgbClr val="292934"/>
                </a:solidFill>
                <a:effectLst/>
                <a:ea typeface="Arial"/>
                <a:cs typeface="Arial"/>
                <a:sym typeface="Arial"/>
              </a:rPr>
              <a:t>Find a visualization from your favorite news source</a:t>
            </a:r>
          </a:p>
          <a:p>
            <a:pPr>
              <a:spcBef>
                <a:spcPts val="0"/>
              </a:spcBef>
            </a:pPr>
            <a:r>
              <a:rPr lang="en-US" sz="2400" kern="0" dirty="0">
                <a:solidFill>
                  <a:srgbClr val="292934"/>
                </a:solidFill>
                <a:effectLst/>
                <a:ea typeface="Arial"/>
                <a:cs typeface="Arial"/>
                <a:sym typeface="Arial"/>
              </a:rPr>
              <a:t>Identify marks, channels, and what data each channel encodes</a:t>
            </a:r>
          </a:p>
        </p:txBody>
      </p:sp>
      <p:pic>
        <p:nvPicPr>
          <p:cNvPr id="3" name="Picture 2" descr="Figure Showing the effectiveness of channels that modify the appearance of marks depends on matching the expressiveness of channels with the attributes being encoded.">
            <a:extLst>
              <a:ext uri="{FF2B5EF4-FFF2-40B4-BE49-F238E27FC236}">
                <a16:creationId xmlns:a16="http://schemas.microsoft.com/office/drawing/2014/main" id="{A2EF044A-DA0A-49B6-69BD-F5F080C79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34"/>
          <a:stretch/>
        </p:blipFill>
        <p:spPr bwMode="auto">
          <a:xfrm>
            <a:off x="4231341" y="1715956"/>
            <a:ext cx="7620000" cy="49396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a:extLst>
              <a:ext uri="{FF2B5EF4-FFF2-40B4-BE49-F238E27FC236}">
                <a16:creationId xmlns:a16="http://schemas.microsoft.com/office/drawing/2014/main" id="{2595B96D-63C7-6D9A-9AA5-43AB0ACF90DC}"/>
              </a:ext>
            </a:extLst>
          </p:cNvPr>
          <p:cNvPicPr>
            <a:picLocks noChangeAspect="1"/>
          </p:cNvPicPr>
          <p:nvPr/>
        </p:nvPicPr>
        <p:blipFill rotWithShape="1">
          <a:blip r:embed="rId4"/>
          <a:srcRect r="4170"/>
          <a:stretch/>
        </p:blipFill>
        <p:spPr>
          <a:xfrm>
            <a:off x="268941" y="4501612"/>
            <a:ext cx="3823297" cy="3006702"/>
          </a:xfrm>
          <a:prstGeom prst="rect">
            <a:avLst/>
          </a:prstGeom>
        </p:spPr>
      </p:pic>
    </p:spTree>
    <p:extLst>
      <p:ext uri="{BB962C8B-B14F-4D97-AF65-F5344CB8AC3E}">
        <p14:creationId xmlns:p14="http://schemas.microsoft.com/office/powerpoint/2010/main" val="248892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DCEEC-DA3B-FF6E-BAEB-9400A30851F6}"/>
              </a:ext>
            </a:extLst>
          </p:cNvPr>
          <p:cNvSpPr>
            <a:spLocks noGrp="1"/>
          </p:cNvSpPr>
          <p:nvPr>
            <p:ph type="title"/>
          </p:nvPr>
        </p:nvSpPr>
        <p:spPr/>
        <p:txBody>
          <a:bodyPr/>
          <a:lstStyle/>
          <a:p>
            <a:r>
              <a:rPr lang="en-US" dirty="0"/>
              <a:t>Today’s plan</a:t>
            </a:r>
          </a:p>
        </p:txBody>
      </p:sp>
      <p:sp>
        <p:nvSpPr>
          <p:cNvPr id="3" name="Content Placeholder 2">
            <a:extLst>
              <a:ext uri="{FF2B5EF4-FFF2-40B4-BE49-F238E27FC236}">
                <a16:creationId xmlns:a16="http://schemas.microsoft.com/office/drawing/2014/main" id="{2C0A6356-47F4-DF13-CFDC-C996D4E40A01}"/>
              </a:ext>
            </a:extLst>
          </p:cNvPr>
          <p:cNvSpPr>
            <a:spLocks noGrp="1"/>
          </p:cNvSpPr>
          <p:nvPr>
            <p:ph idx="1"/>
          </p:nvPr>
        </p:nvSpPr>
        <p:spPr/>
        <p:txBody>
          <a:bodyPr>
            <a:normAutofit/>
          </a:bodyPr>
          <a:lstStyle/>
          <a:p>
            <a:r>
              <a:rPr lang="en-US" sz="2400" dirty="0"/>
              <a:t>What is information visualization</a:t>
            </a:r>
          </a:p>
          <a:p>
            <a:r>
              <a:rPr lang="en-US" sz="2400" dirty="0"/>
              <a:t>Marks and channels</a:t>
            </a:r>
          </a:p>
          <a:p>
            <a:r>
              <a:rPr lang="en-US" sz="2400" dirty="0"/>
              <a:t>Rules of thumb </a:t>
            </a:r>
          </a:p>
          <a:p>
            <a:r>
              <a:rPr lang="en-US" sz="2400" dirty="0"/>
              <a:t>Reading Visualizations</a:t>
            </a:r>
          </a:p>
        </p:txBody>
      </p:sp>
    </p:spTree>
    <p:extLst>
      <p:ext uri="{BB962C8B-B14F-4D97-AF65-F5344CB8AC3E}">
        <p14:creationId xmlns:p14="http://schemas.microsoft.com/office/powerpoint/2010/main" val="2057560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26688B-A1A2-AFE4-C13D-C45CD3B766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9587C-5F9D-AC25-9273-3F11AD4DA605}"/>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2662A43B-E643-6A11-D20E-3024D29F5804}"/>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dirty="0">
                <a:solidFill>
                  <a:srgbClr val="292934"/>
                </a:solidFill>
                <a:ea typeface="Arial"/>
                <a:cs typeface="Arial"/>
                <a:sym typeface="Arial"/>
              </a:rPr>
              <a:t>As much as possible, keep it simple (depending on your goal…)</a:t>
            </a:r>
          </a:p>
        </p:txBody>
      </p:sp>
      <p:pic>
        <p:nvPicPr>
          <p:cNvPr id="7" name="Picture 6" descr="A cartoon of a monster with a large mouth&#10;&#10;AI-generated content may be incorrect.">
            <a:extLst>
              <a:ext uri="{FF2B5EF4-FFF2-40B4-BE49-F238E27FC236}">
                <a16:creationId xmlns:a16="http://schemas.microsoft.com/office/drawing/2014/main" id="{B4070B91-0AB8-8945-16CA-82865954A91F}"/>
              </a:ext>
            </a:extLst>
          </p:cNvPr>
          <p:cNvPicPr>
            <a:picLocks noChangeAspect="1"/>
          </p:cNvPicPr>
          <p:nvPr/>
        </p:nvPicPr>
        <p:blipFill>
          <a:blip r:embed="rId3"/>
          <a:stretch>
            <a:fillRect/>
          </a:stretch>
        </p:blipFill>
        <p:spPr>
          <a:xfrm>
            <a:off x="1303866" y="2767166"/>
            <a:ext cx="4792132" cy="3639242"/>
          </a:xfrm>
          <a:prstGeom prst="rect">
            <a:avLst/>
          </a:prstGeom>
        </p:spPr>
      </p:pic>
      <p:pic>
        <p:nvPicPr>
          <p:cNvPr id="9" name="Picture 8" descr="A graph showing the amount of costs&#10;&#10;AI-generated content may be incorrect.">
            <a:extLst>
              <a:ext uri="{FF2B5EF4-FFF2-40B4-BE49-F238E27FC236}">
                <a16:creationId xmlns:a16="http://schemas.microsoft.com/office/drawing/2014/main" id="{09ECC2AC-65B7-DDE9-6D2F-5AE19F56CD14}"/>
              </a:ext>
            </a:extLst>
          </p:cNvPr>
          <p:cNvPicPr>
            <a:picLocks noChangeAspect="1"/>
          </p:cNvPicPr>
          <p:nvPr/>
        </p:nvPicPr>
        <p:blipFill>
          <a:blip r:embed="rId4"/>
          <a:stretch>
            <a:fillRect/>
          </a:stretch>
        </p:blipFill>
        <p:spPr>
          <a:xfrm>
            <a:off x="5892800" y="2693333"/>
            <a:ext cx="5125340" cy="3730575"/>
          </a:xfrm>
          <a:prstGeom prst="rect">
            <a:avLst/>
          </a:prstGeom>
        </p:spPr>
      </p:pic>
      <p:sp>
        <p:nvSpPr>
          <p:cNvPr id="10" name="TextBox 9">
            <a:extLst>
              <a:ext uri="{FF2B5EF4-FFF2-40B4-BE49-F238E27FC236}">
                <a16:creationId xmlns:a16="http://schemas.microsoft.com/office/drawing/2014/main" id="{82855E41-4DF8-0FAF-0D25-22085574EB1A}"/>
              </a:ext>
            </a:extLst>
          </p:cNvPr>
          <p:cNvSpPr txBox="1"/>
          <p:nvPr/>
        </p:nvSpPr>
        <p:spPr>
          <a:xfrm>
            <a:off x="190240" y="6334780"/>
            <a:ext cx="11811517" cy="523220"/>
          </a:xfrm>
          <a:prstGeom prst="rect">
            <a:avLst/>
          </a:prstGeom>
          <a:noFill/>
        </p:spPr>
        <p:txBody>
          <a:bodyPr wrap="square" rtlCol="0">
            <a:spAutoFit/>
          </a:bodyPr>
          <a:lstStyle/>
          <a:p>
            <a:r>
              <a:rPr lang="en-US" sz="1400" dirty="0"/>
              <a:t>Scott Bateman, Regan L. Mandryk, Carl </a:t>
            </a:r>
            <a:r>
              <a:rPr lang="en-US" sz="1400" dirty="0" err="1"/>
              <a:t>Gutwin</a:t>
            </a:r>
            <a:r>
              <a:rPr lang="en-US" sz="1400" dirty="0"/>
              <a:t>, Aaron Genest, David </a:t>
            </a:r>
            <a:r>
              <a:rPr lang="en-US" sz="1400" dirty="0" err="1"/>
              <a:t>McDine</a:t>
            </a:r>
            <a:r>
              <a:rPr lang="en-US" sz="1400" dirty="0"/>
              <a:t>, and Christopher Brooks. 2010. Useful junk? the effects of visual embellishment on comprehension and memorability of charts.</a:t>
            </a:r>
          </a:p>
        </p:txBody>
      </p:sp>
    </p:spTree>
    <p:extLst>
      <p:ext uri="{BB962C8B-B14F-4D97-AF65-F5344CB8AC3E}">
        <p14:creationId xmlns:p14="http://schemas.microsoft.com/office/powerpoint/2010/main" val="366417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DEA51-1AF7-7E07-E49F-A3ACD566E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A1E57-A890-22CD-8E6D-520614697C39}"/>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553917BA-DDE4-CA71-BD23-DE24F9AE8047}"/>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dirty="0">
                <a:solidFill>
                  <a:srgbClr val="292934"/>
                </a:solidFill>
                <a:ea typeface="Arial"/>
                <a:cs typeface="Arial"/>
                <a:sym typeface="Arial"/>
              </a:rPr>
              <a:t>Use the right visualization for your data &amp; task</a:t>
            </a:r>
          </a:p>
        </p:txBody>
      </p:sp>
      <p:pic>
        <p:nvPicPr>
          <p:cNvPr id="3" name="Google Shape;399;p45">
            <a:extLst>
              <a:ext uri="{FF2B5EF4-FFF2-40B4-BE49-F238E27FC236}">
                <a16:creationId xmlns:a16="http://schemas.microsoft.com/office/drawing/2014/main" id="{DB42D046-FD8A-EDDD-8401-5AFC90571FD7}"/>
              </a:ext>
            </a:extLst>
          </p:cNvPr>
          <p:cNvPicPr preferRelativeResize="0"/>
          <p:nvPr/>
        </p:nvPicPr>
        <p:blipFill rotWithShape="1">
          <a:blip r:embed="rId3">
            <a:alphaModFix/>
          </a:blip>
          <a:srcRect/>
          <a:stretch/>
        </p:blipFill>
        <p:spPr>
          <a:xfrm>
            <a:off x="6500747" y="3290721"/>
            <a:ext cx="4308179" cy="3155286"/>
          </a:xfrm>
          <a:prstGeom prst="rect">
            <a:avLst/>
          </a:prstGeom>
          <a:noFill/>
          <a:ln>
            <a:noFill/>
          </a:ln>
        </p:spPr>
      </p:pic>
      <p:pic>
        <p:nvPicPr>
          <p:cNvPr id="5" name="Google Shape;400;p45">
            <a:extLst>
              <a:ext uri="{FF2B5EF4-FFF2-40B4-BE49-F238E27FC236}">
                <a16:creationId xmlns:a16="http://schemas.microsoft.com/office/drawing/2014/main" id="{8590A997-0CF0-0D54-E536-F4EC0458685B}"/>
              </a:ext>
            </a:extLst>
          </p:cNvPr>
          <p:cNvPicPr preferRelativeResize="0"/>
          <p:nvPr/>
        </p:nvPicPr>
        <p:blipFill rotWithShape="1">
          <a:blip r:embed="rId4">
            <a:alphaModFix/>
          </a:blip>
          <a:srcRect/>
          <a:stretch/>
        </p:blipFill>
        <p:spPr>
          <a:xfrm>
            <a:off x="1094244" y="3232725"/>
            <a:ext cx="4294676" cy="3213282"/>
          </a:xfrm>
          <a:prstGeom prst="rect">
            <a:avLst/>
          </a:prstGeom>
          <a:noFill/>
          <a:ln>
            <a:noFill/>
          </a:ln>
        </p:spPr>
      </p:pic>
      <p:sp>
        <p:nvSpPr>
          <p:cNvPr id="6" name="Google Shape;403;p45">
            <a:extLst>
              <a:ext uri="{FF2B5EF4-FFF2-40B4-BE49-F238E27FC236}">
                <a16:creationId xmlns:a16="http://schemas.microsoft.com/office/drawing/2014/main" id="{F2EED725-BEA0-8504-7F84-A8CA2FDEED17}"/>
              </a:ext>
            </a:extLst>
          </p:cNvPr>
          <p:cNvSpPr txBox="1"/>
          <p:nvPr/>
        </p:nvSpPr>
        <p:spPr>
          <a:xfrm>
            <a:off x="857513" y="28633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
        <p:nvSpPr>
          <p:cNvPr id="7" name="Google Shape;403;p45">
            <a:extLst>
              <a:ext uri="{FF2B5EF4-FFF2-40B4-BE49-F238E27FC236}">
                <a16:creationId xmlns:a16="http://schemas.microsoft.com/office/drawing/2014/main" id="{1EE69132-CD18-6B8D-F506-0761921B60D1}"/>
              </a:ext>
            </a:extLst>
          </p:cNvPr>
          <p:cNvSpPr txBox="1"/>
          <p:nvPr/>
        </p:nvSpPr>
        <p:spPr>
          <a:xfrm>
            <a:off x="6229087" y="28633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Tree>
    <p:extLst>
      <p:ext uri="{BB962C8B-B14F-4D97-AF65-F5344CB8AC3E}">
        <p14:creationId xmlns:p14="http://schemas.microsoft.com/office/powerpoint/2010/main" val="28546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7FF10-67A5-C62F-79F4-F2A2DAFDE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C99EA-8408-88FA-A785-0A34036A54DC}"/>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E5636C24-1CDC-25EA-8DA1-470A90E3DC69}"/>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dirty="0">
                <a:solidFill>
                  <a:srgbClr val="292934"/>
                </a:solidFill>
                <a:effectLst/>
                <a:ea typeface="Arial"/>
                <a:cs typeface="Arial"/>
                <a:sym typeface="Arial"/>
              </a:rPr>
              <a:t>Clearly title overall visualization, axes, legends, etc. </a:t>
            </a:r>
          </a:p>
        </p:txBody>
      </p:sp>
      <p:pic>
        <p:nvPicPr>
          <p:cNvPr id="5" name="Picture 4" descr="A graph with red and blue dots&#10;&#10;AI-generated content may be incorrect.">
            <a:extLst>
              <a:ext uri="{FF2B5EF4-FFF2-40B4-BE49-F238E27FC236}">
                <a16:creationId xmlns:a16="http://schemas.microsoft.com/office/drawing/2014/main" id="{9E18CDC4-FB45-E184-912A-BEACA140B144}"/>
              </a:ext>
            </a:extLst>
          </p:cNvPr>
          <p:cNvPicPr>
            <a:picLocks noChangeAspect="1"/>
          </p:cNvPicPr>
          <p:nvPr/>
        </p:nvPicPr>
        <p:blipFill>
          <a:blip r:embed="rId3"/>
          <a:stretch>
            <a:fillRect/>
          </a:stretch>
        </p:blipFill>
        <p:spPr>
          <a:xfrm>
            <a:off x="581192" y="2782774"/>
            <a:ext cx="5513916" cy="3772137"/>
          </a:xfrm>
          <a:prstGeom prst="rect">
            <a:avLst/>
          </a:prstGeom>
        </p:spPr>
      </p:pic>
      <p:pic>
        <p:nvPicPr>
          <p:cNvPr id="7" name="Picture 6" descr="A graph with red and blue dots&#10;&#10;AI-generated content may be incorrect.">
            <a:extLst>
              <a:ext uri="{FF2B5EF4-FFF2-40B4-BE49-F238E27FC236}">
                <a16:creationId xmlns:a16="http://schemas.microsoft.com/office/drawing/2014/main" id="{2CE842D4-6038-FB44-128E-4DFA199203D4}"/>
              </a:ext>
            </a:extLst>
          </p:cNvPr>
          <p:cNvPicPr>
            <a:picLocks noChangeAspect="1"/>
          </p:cNvPicPr>
          <p:nvPr/>
        </p:nvPicPr>
        <p:blipFill>
          <a:blip r:embed="rId4"/>
          <a:stretch>
            <a:fillRect/>
          </a:stretch>
        </p:blipFill>
        <p:spPr>
          <a:xfrm>
            <a:off x="6095108" y="2782774"/>
            <a:ext cx="5515699" cy="3773357"/>
          </a:xfrm>
          <a:prstGeom prst="rect">
            <a:avLst/>
          </a:prstGeom>
        </p:spPr>
      </p:pic>
    </p:spTree>
    <p:extLst>
      <p:ext uri="{BB962C8B-B14F-4D97-AF65-F5344CB8AC3E}">
        <p14:creationId xmlns:p14="http://schemas.microsoft.com/office/powerpoint/2010/main" val="306139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B8C4D-009F-6606-CB00-0875F59754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756AA-B08E-A7BC-F0DF-84FDCB34C52F}"/>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A8D0761B-BE93-1833-99B9-613D7400109F}"/>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dirty="0">
                <a:solidFill>
                  <a:srgbClr val="292934"/>
                </a:solidFill>
                <a:ea typeface="Arial"/>
                <a:cs typeface="Arial"/>
                <a:sym typeface="Arial"/>
              </a:rPr>
              <a:t>Clearly label axes, legends, etc. </a:t>
            </a:r>
          </a:p>
        </p:txBody>
      </p:sp>
      <p:pic>
        <p:nvPicPr>
          <p:cNvPr id="5" name="Picture 4" descr="A graph of different colored dots&#10;&#10;AI-generated content may be incorrect.">
            <a:extLst>
              <a:ext uri="{FF2B5EF4-FFF2-40B4-BE49-F238E27FC236}">
                <a16:creationId xmlns:a16="http://schemas.microsoft.com/office/drawing/2014/main" id="{40F732CE-395F-55A2-9772-0D8DD1EBD78D}"/>
              </a:ext>
            </a:extLst>
          </p:cNvPr>
          <p:cNvPicPr>
            <a:picLocks noChangeAspect="1"/>
          </p:cNvPicPr>
          <p:nvPr/>
        </p:nvPicPr>
        <p:blipFill>
          <a:blip r:embed="rId3"/>
          <a:stretch>
            <a:fillRect/>
          </a:stretch>
        </p:blipFill>
        <p:spPr>
          <a:xfrm>
            <a:off x="581192" y="2760741"/>
            <a:ext cx="5715000" cy="3909701"/>
          </a:xfrm>
          <a:prstGeom prst="rect">
            <a:avLst/>
          </a:prstGeom>
        </p:spPr>
      </p:pic>
      <p:pic>
        <p:nvPicPr>
          <p:cNvPr id="6" name="Picture 5" descr="A graph with colored dots&#10;&#10;AI-generated content may be incorrect.">
            <a:extLst>
              <a:ext uri="{FF2B5EF4-FFF2-40B4-BE49-F238E27FC236}">
                <a16:creationId xmlns:a16="http://schemas.microsoft.com/office/drawing/2014/main" id="{6CA65A0E-ACDE-0EDC-7CEC-763C5526FC07}"/>
              </a:ext>
            </a:extLst>
          </p:cNvPr>
          <p:cNvPicPr>
            <a:picLocks noChangeAspect="1"/>
          </p:cNvPicPr>
          <p:nvPr/>
        </p:nvPicPr>
        <p:blipFill>
          <a:blip r:embed="rId4"/>
          <a:stretch>
            <a:fillRect/>
          </a:stretch>
        </p:blipFill>
        <p:spPr>
          <a:xfrm>
            <a:off x="6296192" y="2760741"/>
            <a:ext cx="5715000" cy="3909701"/>
          </a:xfrm>
          <a:prstGeom prst="rect">
            <a:avLst/>
          </a:prstGeom>
        </p:spPr>
      </p:pic>
    </p:spTree>
    <p:extLst>
      <p:ext uri="{BB962C8B-B14F-4D97-AF65-F5344CB8AC3E}">
        <p14:creationId xmlns:p14="http://schemas.microsoft.com/office/powerpoint/2010/main" val="145107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A8583-55E8-279E-253C-E7E204E70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65A55-15B3-2255-FC3A-D8DC01977B53}"/>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710BD873-5D45-5F27-1D3B-4E3CE32694EB}"/>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a:solidFill>
                  <a:srgbClr val="292934"/>
                </a:solidFill>
                <a:effectLst/>
                <a:ea typeface="Arial"/>
                <a:cs typeface="Arial"/>
                <a:sym typeface="Arial"/>
              </a:rPr>
              <a:t>Do not use 3D </a:t>
            </a:r>
            <a:r>
              <a:rPr lang="en-US" sz="2400" kern="0">
                <a:solidFill>
                  <a:srgbClr val="292934"/>
                </a:solidFill>
                <a:ea typeface="Arial"/>
                <a:cs typeface="Arial"/>
                <a:sym typeface="Arial"/>
              </a:rPr>
              <a:t>unless necessary</a:t>
            </a:r>
            <a:endParaRPr lang="en-US" sz="2400" kern="0" dirty="0">
              <a:solidFill>
                <a:srgbClr val="292934"/>
              </a:solidFill>
              <a:ea typeface="Arial"/>
              <a:cs typeface="Arial"/>
              <a:sym typeface="Arial"/>
            </a:endParaRPr>
          </a:p>
        </p:txBody>
      </p:sp>
      <p:pic>
        <p:nvPicPr>
          <p:cNvPr id="5" name="Picture 4" descr="A graph of different colors&#10;&#10;AI-generated content may be incorrect.">
            <a:extLst>
              <a:ext uri="{FF2B5EF4-FFF2-40B4-BE49-F238E27FC236}">
                <a16:creationId xmlns:a16="http://schemas.microsoft.com/office/drawing/2014/main" id="{80C70F34-0469-B643-51ED-CDC2FB54C68A}"/>
              </a:ext>
            </a:extLst>
          </p:cNvPr>
          <p:cNvPicPr>
            <a:picLocks noChangeAspect="1"/>
          </p:cNvPicPr>
          <p:nvPr/>
        </p:nvPicPr>
        <p:blipFill>
          <a:blip r:embed="rId3"/>
          <a:stretch>
            <a:fillRect/>
          </a:stretch>
        </p:blipFill>
        <p:spPr>
          <a:xfrm>
            <a:off x="5557138" y="2657685"/>
            <a:ext cx="5923882" cy="4052600"/>
          </a:xfrm>
          <a:prstGeom prst="rect">
            <a:avLst/>
          </a:prstGeom>
        </p:spPr>
      </p:pic>
      <p:pic>
        <p:nvPicPr>
          <p:cNvPr id="7" name="Picture 6" descr="A graph of different colored bars&#10;&#10;AI-generated content may be incorrect.">
            <a:extLst>
              <a:ext uri="{FF2B5EF4-FFF2-40B4-BE49-F238E27FC236}">
                <a16:creationId xmlns:a16="http://schemas.microsoft.com/office/drawing/2014/main" id="{9C627009-C533-CE43-E90F-A6F045F1328F}"/>
              </a:ext>
            </a:extLst>
          </p:cNvPr>
          <p:cNvPicPr>
            <a:picLocks noChangeAspect="1"/>
          </p:cNvPicPr>
          <p:nvPr/>
        </p:nvPicPr>
        <p:blipFill>
          <a:blip r:embed="rId4"/>
          <a:stretch>
            <a:fillRect/>
          </a:stretch>
        </p:blipFill>
        <p:spPr>
          <a:xfrm>
            <a:off x="581192" y="2657685"/>
            <a:ext cx="4975946" cy="3898447"/>
          </a:xfrm>
          <a:prstGeom prst="rect">
            <a:avLst/>
          </a:prstGeom>
        </p:spPr>
      </p:pic>
    </p:spTree>
    <p:extLst>
      <p:ext uri="{BB962C8B-B14F-4D97-AF65-F5344CB8AC3E}">
        <p14:creationId xmlns:p14="http://schemas.microsoft.com/office/powerpoint/2010/main" val="32788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413D-40DD-039B-8BA3-370E0451F0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34403-5381-631C-AF83-8237A5AFB0D8}"/>
              </a:ext>
            </a:extLst>
          </p:cNvPr>
          <p:cNvSpPr>
            <a:spLocks noGrp="1"/>
          </p:cNvSpPr>
          <p:nvPr>
            <p:ph type="title"/>
          </p:nvPr>
        </p:nvSpPr>
        <p:spPr/>
        <p:txBody>
          <a:bodyPr/>
          <a:lstStyle/>
          <a:p>
            <a:r>
              <a:rPr lang="en-US" dirty="0"/>
              <a:t>Rules of thumb </a:t>
            </a:r>
          </a:p>
        </p:txBody>
      </p:sp>
      <p:sp>
        <p:nvSpPr>
          <p:cNvPr id="4" name="Content Placeholder 3">
            <a:extLst>
              <a:ext uri="{FF2B5EF4-FFF2-40B4-BE49-F238E27FC236}">
                <a16:creationId xmlns:a16="http://schemas.microsoft.com/office/drawing/2014/main" id="{D64F1CCA-66B4-13E4-3970-CEF07DB84AC5}"/>
              </a:ext>
            </a:extLst>
          </p:cNvPr>
          <p:cNvSpPr>
            <a:spLocks noGrp="1"/>
          </p:cNvSpPr>
          <p:nvPr>
            <p:ph idx="1"/>
          </p:nvPr>
        </p:nvSpPr>
        <p:spPr>
          <a:xfrm>
            <a:off x="581192" y="2180496"/>
            <a:ext cx="11029615" cy="4103073"/>
          </a:xfrm>
        </p:spPr>
        <p:txBody>
          <a:bodyPr anchor="t">
            <a:noAutofit/>
          </a:bodyPr>
          <a:lstStyle/>
          <a:p>
            <a:pPr>
              <a:spcBef>
                <a:spcPts val="0"/>
              </a:spcBef>
            </a:pPr>
            <a:r>
              <a:rPr lang="en-US" sz="2400" kern="0" dirty="0">
                <a:solidFill>
                  <a:srgbClr val="292934"/>
                </a:solidFill>
                <a:effectLst/>
                <a:ea typeface="Arial"/>
                <a:cs typeface="Arial"/>
                <a:sym typeface="Arial"/>
              </a:rPr>
              <a:t>Use </a:t>
            </a:r>
            <a:r>
              <a:rPr lang="en-US" sz="2400" kern="0" dirty="0">
                <a:solidFill>
                  <a:srgbClr val="292934"/>
                </a:solidFill>
                <a:ea typeface="Arial"/>
                <a:cs typeface="Arial"/>
                <a:sym typeface="Arial"/>
              </a:rPr>
              <a:t>perceptually accurate colormaps </a:t>
            </a:r>
            <a:endParaRPr lang="en-US" sz="2400" kern="0" dirty="0">
              <a:solidFill>
                <a:srgbClr val="292934"/>
              </a:solidFill>
              <a:effectLst/>
              <a:ea typeface="Arial"/>
              <a:cs typeface="Arial"/>
              <a:sym typeface="Arial"/>
            </a:endParaRPr>
          </a:p>
        </p:txBody>
      </p:sp>
      <p:pic>
        <p:nvPicPr>
          <p:cNvPr id="5" name="Picture 4">
            <a:extLst>
              <a:ext uri="{FF2B5EF4-FFF2-40B4-BE49-F238E27FC236}">
                <a16:creationId xmlns:a16="http://schemas.microsoft.com/office/drawing/2014/main" id="{69D251C9-8FDD-C2E6-D91F-3D2B85A36DAF}"/>
              </a:ext>
            </a:extLst>
          </p:cNvPr>
          <p:cNvPicPr>
            <a:picLocks noChangeAspect="1"/>
          </p:cNvPicPr>
          <p:nvPr/>
        </p:nvPicPr>
        <p:blipFill>
          <a:blip r:embed="rId3"/>
          <a:stretch>
            <a:fillRect/>
          </a:stretch>
        </p:blipFill>
        <p:spPr>
          <a:xfrm>
            <a:off x="5704416" y="453024"/>
            <a:ext cx="6098117" cy="6073277"/>
          </a:xfrm>
          <a:prstGeom prst="rect">
            <a:avLst/>
          </a:prstGeom>
        </p:spPr>
      </p:pic>
      <p:sp>
        <p:nvSpPr>
          <p:cNvPr id="6" name="TextBox 5">
            <a:extLst>
              <a:ext uri="{FF2B5EF4-FFF2-40B4-BE49-F238E27FC236}">
                <a16:creationId xmlns:a16="http://schemas.microsoft.com/office/drawing/2014/main" id="{586E86D6-5A5C-497A-EF3F-9D68A11EB284}"/>
              </a:ext>
            </a:extLst>
          </p:cNvPr>
          <p:cNvSpPr txBox="1"/>
          <p:nvPr/>
        </p:nvSpPr>
        <p:spPr>
          <a:xfrm>
            <a:off x="5977466" y="6501523"/>
            <a:ext cx="5960533" cy="307777"/>
          </a:xfrm>
          <a:prstGeom prst="rect">
            <a:avLst/>
          </a:prstGeom>
          <a:noFill/>
        </p:spPr>
        <p:txBody>
          <a:bodyPr wrap="square" rtlCol="0">
            <a:spAutoFit/>
          </a:bodyPr>
          <a:lstStyle/>
          <a:p>
            <a:r>
              <a:rPr lang="en-US" sz="1400" dirty="0"/>
              <a:t>D. Borland and R. M. Taylor </a:t>
            </a:r>
            <a:r>
              <a:rPr lang="en-US" sz="1400" dirty="0" err="1"/>
              <a:t>Ii</a:t>
            </a:r>
            <a:r>
              <a:rPr lang="en-US" sz="1400" dirty="0"/>
              <a:t>, "Rainbow Color Map (Still) Considered Harmful,"</a:t>
            </a:r>
          </a:p>
        </p:txBody>
      </p:sp>
      <p:pic>
        <p:nvPicPr>
          <p:cNvPr id="8" name="Picture 7" descr="A close-up of a temperature chart&#10;&#10;AI-generated content may be incorrect.">
            <a:extLst>
              <a:ext uri="{FF2B5EF4-FFF2-40B4-BE49-F238E27FC236}">
                <a16:creationId xmlns:a16="http://schemas.microsoft.com/office/drawing/2014/main" id="{736B336E-16DA-83D0-1709-2D795118A646}"/>
              </a:ext>
            </a:extLst>
          </p:cNvPr>
          <p:cNvPicPr>
            <a:picLocks noChangeAspect="1"/>
          </p:cNvPicPr>
          <p:nvPr/>
        </p:nvPicPr>
        <p:blipFill>
          <a:blip r:embed="rId4"/>
          <a:srcRect r="52554"/>
          <a:stretch>
            <a:fillRect/>
          </a:stretch>
        </p:blipFill>
        <p:spPr>
          <a:xfrm>
            <a:off x="143829" y="3223518"/>
            <a:ext cx="2751771" cy="2152492"/>
          </a:xfrm>
          <a:prstGeom prst="rect">
            <a:avLst/>
          </a:prstGeom>
        </p:spPr>
      </p:pic>
      <p:pic>
        <p:nvPicPr>
          <p:cNvPr id="9" name="Picture 8" descr="A close-up of a temperature chart&#10;&#10;AI-generated content may be incorrect.">
            <a:extLst>
              <a:ext uri="{FF2B5EF4-FFF2-40B4-BE49-F238E27FC236}">
                <a16:creationId xmlns:a16="http://schemas.microsoft.com/office/drawing/2014/main" id="{EF062FBF-89D2-1951-CE28-411789A4E3E4}"/>
              </a:ext>
            </a:extLst>
          </p:cNvPr>
          <p:cNvPicPr>
            <a:picLocks noChangeAspect="1"/>
          </p:cNvPicPr>
          <p:nvPr/>
        </p:nvPicPr>
        <p:blipFill>
          <a:blip r:embed="rId4"/>
          <a:srcRect l="52554"/>
          <a:stretch>
            <a:fillRect/>
          </a:stretch>
        </p:blipFill>
        <p:spPr>
          <a:xfrm>
            <a:off x="2952645" y="3223518"/>
            <a:ext cx="2751771" cy="2152492"/>
          </a:xfrm>
          <a:prstGeom prst="rect">
            <a:avLst/>
          </a:prstGeom>
        </p:spPr>
      </p:pic>
      <p:sp>
        <p:nvSpPr>
          <p:cNvPr id="10" name="TextBox 9">
            <a:extLst>
              <a:ext uri="{FF2B5EF4-FFF2-40B4-BE49-F238E27FC236}">
                <a16:creationId xmlns:a16="http://schemas.microsoft.com/office/drawing/2014/main" id="{CD4E2B35-068F-4CF6-CF35-33A8F227BD55}"/>
              </a:ext>
            </a:extLst>
          </p:cNvPr>
          <p:cNvSpPr txBox="1"/>
          <p:nvPr/>
        </p:nvSpPr>
        <p:spPr>
          <a:xfrm>
            <a:off x="0" y="6525606"/>
            <a:ext cx="5693225" cy="307777"/>
          </a:xfrm>
          <a:prstGeom prst="rect">
            <a:avLst/>
          </a:prstGeom>
          <a:noFill/>
        </p:spPr>
        <p:txBody>
          <a:bodyPr wrap="none" rtlCol="0">
            <a:spAutoFit/>
          </a:bodyPr>
          <a:lstStyle/>
          <a:p>
            <a:r>
              <a:rPr lang="en-US" sz="1400" dirty="0"/>
              <a:t>B. E. </a:t>
            </a:r>
            <a:r>
              <a:rPr lang="en-US" sz="1400" dirty="0" err="1"/>
              <a:t>Rogowitz</a:t>
            </a:r>
            <a:r>
              <a:rPr lang="en-US" sz="1400" dirty="0"/>
              <a:t> and L. A. </a:t>
            </a:r>
            <a:r>
              <a:rPr lang="en-US" sz="1400" dirty="0" err="1"/>
              <a:t>Treinish</a:t>
            </a:r>
            <a:r>
              <a:rPr lang="en-US" sz="1400" dirty="0"/>
              <a:t>, "Data visualization: the end of the rainbow,"</a:t>
            </a:r>
          </a:p>
        </p:txBody>
      </p:sp>
    </p:spTree>
    <p:extLst>
      <p:ext uri="{BB962C8B-B14F-4D97-AF65-F5344CB8AC3E}">
        <p14:creationId xmlns:p14="http://schemas.microsoft.com/office/powerpoint/2010/main" val="3574881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A330D-687B-AC2C-E9A1-42C45A3C23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2E51A-F341-4EC4-D9F0-E9AF5327C9D5}"/>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AF36C13B-685E-2A2C-12A2-A02F2E4E0CD8}"/>
              </a:ext>
            </a:extLst>
          </p:cNvPr>
          <p:cNvSpPr txBox="1"/>
          <p:nvPr/>
        </p:nvSpPr>
        <p:spPr>
          <a:xfrm>
            <a:off x="581192" y="5740345"/>
            <a:ext cx="11029616" cy="830997"/>
          </a:xfrm>
          <a:prstGeom prst="rect">
            <a:avLst/>
          </a:prstGeom>
          <a:noFill/>
        </p:spPr>
        <p:txBody>
          <a:bodyPr wrap="square" rtlCol="0">
            <a:spAutoFit/>
          </a:bodyPr>
          <a:lstStyle/>
          <a:p>
            <a:r>
              <a:rPr lang="en-US" sz="2400" dirty="0"/>
              <a:t>https://</a:t>
            </a:r>
            <a:r>
              <a:rPr lang="en-US" sz="2400" dirty="0" err="1"/>
              <a:t>www.nytimes.com</a:t>
            </a:r>
            <a:r>
              <a:rPr lang="en-US" sz="2400" dirty="0"/>
              <a:t>/2021/01/28/learning/whats-going-on-in-this-graph-diversity-in-professional-sports.html</a:t>
            </a:r>
          </a:p>
        </p:txBody>
      </p:sp>
      <p:pic>
        <p:nvPicPr>
          <p:cNvPr id="1028" name="Picture 4">
            <a:extLst>
              <a:ext uri="{FF2B5EF4-FFF2-40B4-BE49-F238E27FC236}">
                <a16:creationId xmlns:a16="http://schemas.microsoft.com/office/drawing/2014/main" id="{17C26A12-C577-79C4-3AAF-8F934911F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2340257"/>
            <a:ext cx="11029616" cy="277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47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02AA3-5367-2878-D979-90B430D9D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C7C677-B031-FC00-9F67-9B1E0FA8725D}"/>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F34A6218-BCE6-0A4D-6CC7-84684F276702}"/>
              </a:ext>
            </a:extLst>
          </p:cNvPr>
          <p:cNvSpPr txBox="1"/>
          <p:nvPr/>
        </p:nvSpPr>
        <p:spPr>
          <a:xfrm>
            <a:off x="581192" y="3429000"/>
            <a:ext cx="4566541" cy="1569660"/>
          </a:xfrm>
          <a:prstGeom prst="rect">
            <a:avLst/>
          </a:prstGeom>
          <a:noFill/>
        </p:spPr>
        <p:txBody>
          <a:bodyPr wrap="square" rtlCol="0">
            <a:spAutoFit/>
          </a:bodyPr>
          <a:lstStyle/>
          <a:p>
            <a:r>
              <a:rPr lang="en-US" sz="2400" dirty="0">
                <a:hlinkClick r:id="rId3"/>
              </a:rPr>
              <a:t>https://</a:t>
            </a:r>
            <a:r>
              <a:rPr lang="en-US" sz="2400" dirty="0" err="1">
                <a:hlinkClick r:id="rId3"/>
              </a:rPr>
              <a:t>www.nytimes.com</a:t>
            </a:r>
            <a:r>
              <a:rPr lang="en-US" sz="2400" dirty="0">
                <a:hlinkClick r:id="rId3"/>
              </a:rPr>
              <a:t>/2020/09/17/learning/whats-going-on-in-this-graph-women-marathoners-running-times.html</a:t>
            </a:r>
            <a:endParaRPr lang="en-US" sz="2400" dirty="0"/>
          </a:p>
        </p:txBody>
      </p:sp>
      <p:pic>
        <p:nvPicPr>
          <p:cNvPr id="4098" name="Picture 2">
            <a:extLst>
              <a:ext uri="{FF2B5EF4-FFF2-40B4-BE49-F238E27FC236}">
                <a16:creationId xmlns:a16="http://schemas.microsoft.com/office/drawing/2014/main" id="{15B940DF-0999-04B9-5623-1C0966105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030" y="0"/>
            <a:ext cx="6389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55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5FA1D-702F-B806-A9EC-6F13112F3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E2EC1-D5D3-7AB8-B491-F76D47CF0916}"/>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00EC7F30-BE7F-29C6-2568-6A58721F809A}"/>
              </a:ext>
            </a:extLst>
          </p:cNvPr>
          <p:cNvSpPr txBox="1"/>
          <p:nvPr/>
        </p:nvSpPr>
        <p:spPr>
          <a:xfrm>
            <a:off x="581192" y="3429000"/>
            <a:ext cx="3110275" cy="1938992"/>
          </a:xfrm>
          <a:prstGeom prst="rect">
            <a:avLst/>
          </a:prstGeom>
          <a:noFill/>
        </p:spPr>
        <p:txBody>
          <a:bodyPr wrap="square" rtlCol="0">
            <a:spAutoFit/>
          </a:bodyPr>
          <a:lstStyle/>
          <a:p>
            <a:r>
              <a:rPr lang="en-US" sz="2400" dirty="0">
                <a:hlinkClick r:id="rId3"/>
              </a:rPr>
              <a:t>https://www.nytimes.com/2021/04/15/learning/whats-going-on-in-this-graph-gas-to-electric-vehicle-turnover.html</a:t>
            </a:r>
            <a:r>
              <a:rPr lang="en-US" sz="2400" dirty="0"/>
              <a:t> </a:t>
            </a:r>
          </a:p>
        </p:txBody>
      </p:sp>
      <p:pic>
        <p:nvPicPr>
          <p:cNvPr id="5126" name="Picture 6">
            <a:extLst>
              <a:ext uri="{FF2B5EF4-FFF2-40B4-BE49-F238E27FC236}">
                <a16:creationId xmlns:a16="http://schemas.microsoft.com/office/drawing/2014/main" id="{68882FD9-F829-7FD7-3826-2B14E64E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967" y="1715956"/>
            <a:ext cx="7965407" cy="514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068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36F3C-C893-4400-3B51-282E1AEAD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FDC01-A10A-82F0-31C1-7E08F180C5AB}"/>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D6800122-E09D-8EC1-26D6-2C7A81D65FDF}"/>
              </a:ext>
            </a:extLst>
          </p:cNvPr>
          <p:cNvSpPr txBox="1"/>
          <p:nvPr/>
        </p:nvSpPr>
        <p:spPr>
          <a:xfrm>
            <a:off x="581192" y="2819399"/>
            <a:ext cx="2043475" cy="2677656"/>
          </a:xfrm>
          <a:prstGeom prst="rect">
            <a:avLst/>
          </a:prstGeom>
          <a:noFill/>
        </p:spPr>
        <p:txBody>
          <a:bodyPr wrap="square" rtlCol="0">
            <a:spAutoFit/>
          </a:bodyPr>
          <a:lstStyle/>
          <a:p>
            <a:r>
              <a:rPr lang="en-US" sz="2400" dirty="0">
                <a:hlinkClick r:id="rId3"/>
              </a:rPr>
              <a:t>https://www.nytimes.com/2018/01/04/learning/whats-going-on-in-this-graph-jan-9-2018.html</a:t>
            </a:r>
            <a:r>
              <a:rPr lang="en-US" sz="2400" dirty="0"/>
              <a:t> </a:t>
            </a:r>
          </a:p>
        </p:txBody>
      </p:sp>
      <p:pic>
        <p:nvPicPr>
          <p:cNvPr id="7170" name="Picture 2">
            <a:extLst>
              <a:ext uri="{FF2B5EF4-FFF2-40B4-BE49-F238E27FC236}">
                <a16:creationId xmlns:a16="http://schemas.microsoft.com/office/drawing/2014/main" id="{52A71142-41C3-E57D-044F-B755A4AAE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8765" y="2112596"/>
            <a:ext cx="8502043" cy="420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06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99E9-710C-30FC-1808-9F372905B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CBC60-258D-FE66-1F39-F7944F211A0A}"/>
              </a:ext>
            </a:extLst>
          </p:cNvPr>
          <p:cNvSpPr>
            <a:spLocks noGrp="1"/>
          </p:cNvSpPr>
          <p:nvPr>
            <p:ph type="title"/>
          </p:nvPr>
        </p:nvSpPr>
        <p:spPr/>
        <p:txBody>
          <a:bodyPr/>
          <a:lstStyle/>
          <a:p>
            <a:r>
              <a:rPr lang="en-US" dirty="0"/>
              <a:t>What is information visualization?</a:t>
            </a:r>
          </a:p>
        </p:txBody>
      </p:sp>
      <p:sp>
        <p:nvSpPr>
          <p:cNvPr id="5" name="Google Shape;208;p26">
            <a:extLst>
              <a:ext uri="{FF2B5EF4-FFF2-40B4-BE49-F238E27FC236}">
                <a16:creationId xmlns:a16="http://schemas.microsoft.com/office/drawing/2014/main" id="{36AEC9CB-8ACB-FF1E-009D-D197F05EC5A1}"/>
              </a:ext>
            </a:extLst>
          </p:cNvPr>
          <p:cNvSpPr/>
          <p:nvPr/>
        </p:nvSpPr>
        <p:spPr>
          <a:xfrm>
            <a:off x="2472313" y="6520625"/>
            <a:ext cx="5955145" cy="217379"/>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100" kern="0">
                <a:solidFill>
                  <a:srgbClr val="292934"/>
                </a:solidFill>
                <a:latin typeface="Arial"/>
                <a:ea typeface="Arial"/>
                <a:cs typeface="Arial"/>
                <a:sym typeface="Arial"/>
              </a:rPr>
              <a:t>More info here: http://en.wikipedia.org/wiki/1854_Broad_Street_cholera_outbreak </a:t>
            </a:r>
            <a:endParaRPr sz="1400" kern="0">
              <a:solidFill>
                <a:srgbClr val="000000"/>
              </a:solidFill>
              <a:latin typeface="Arial"/>
              <a:cs typeface="Arial"/>
              <a:sym typeface="Arial"/>
            </a:endParaRPr>
          </a:p>
        </p:txBody>
      </p:sp>
      <p:pic>
        <p:nvPicPr>
          <p:cNvPr id="7" name="Google Shape;210;p26" descr="Screen Shot 2015-02-18 at 12.39.04 AM.png">
            <a:extLst>
              <a:ext uri="{FF2B5EF4-FFF2-40B4-BE49-F238E27FC236}">
                <a16:creationId xmlns:a16="http://schemas.microsoft.com/office/drawing/2014/main" id="{F4888279-1D17-CD03-4475-62E3CCEF3EF8}"/>
              </a:ext>
            </a:extLst>
          </p:cNvPr>
          <p:cNvPicPr preferRelativeResize="0"/>
          <p:nvPr/>
        </p:nvPicPr>
        <p:blipFill rotWithShape="1">
          <a:blip r:embed="rId2">
            <a:alphaModFix/>
          </a:blip>
          <a:srcRect b="11845"/>
          <a:stretch/>
        </p:blipFill>
        <p:spPr>
          <a:xfrm>
            <a:off x="464015" y="1978925"/>
            <a:ext cx="7734844" cy="4471037"/>
          </a:xfrm>
          <a:prstGeom prst="rect">
            <a:avLst/>
          </a:prstGeom>
          <a:noFill/>
          <a:ln>
            <a:noFill/>
          </a:ln>
        </p:spPr>
      </p:pic>
      <p:sp>
        <p:nvSpPr>
          <p:cNvPr id="8" name="Google Shape;211;p26">
            <a:extLst>
              <a:ext uri="{FF2B5EF4-FFF2-40B4-BE49-F238E27FC236}">
                <a16:creationId xmlns:a16="http://schemas.microsoft.com/office/drawing/2014/main" id="{2860C7FD-6306-B3A1-3ECF-3BE306EFF639}"/>
              </a:ext>
            </a:extLst>
          </p:cNvPr>
          <p:cNvSpPr/>
          <p:nvPr/>
        </p:nvSpPr>
        <p:spPr>
          <a:xfrm rot="1800000">
            <a:off x="4931200" y="4204765"/>
            <a:ext cx="821399" cy="443216"/>
          </a:xfrm>
          <a:prstGeom prst="leftArrow">
            <a:avLst>
              <a:gd name="adj1" fmla="val 50000"/>
              <a:gd name="adj2" fmla="val 50000"/>
            </a:avLst>
          </a:prstGeom>
          <a:solidFill>
            <a:schemeClr val="dk2"/>
          </a:solidFill>
          <a:ln w="9525" cap="flat" cmpd="sng">
            <a:solidFill>
              <a:schemeClr val="dk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D2533C"/>
              </a:solidFill>
              <a:latin typeface="Arial"/>
              <a:ea typeface="Arial"/>
              <a:cs typeface="Arial"/>
              <a:sym typeface="Arial"/>
            </a:endParaRPr>
          </a:p>
        </p:txBody>
      </p:sp>
      <p:sp>
        <p:nvSpPr>
          <p:cNvPr id="11" name="TextBox 10">
            <a:extLst>
              <a:ext uri="{FF2B5EF4-FFF2-40B4-BE49-F238E27FC236}">
                <a16:creationId xmlns:a16="http://schemas.microsoft.com/office/drawing/2014/main" id="{DED547F1-4157-0933-5508-5E0EFA4B6E2B}"/>
              </a:ext>
            </a:extLst>
          </p:cNvPr>
          <p:cNvSpPr txBox="1"/>
          <p:nvPr/>
        </p:nvSpPr>
        <p:spPr>
          <a:xfrm>
            <a:off x="7967235" y="2203951"/>
            <a:ext cx="3643573" cy="830997"/>
          </a:xfrm>
          <a:prstGeom prst="rect">
            <a:avLst/>
          </a:prstGeom>
          <a:noFill/>
        </p:spPr>
        <p:txBody>
          <a:bodyPr wrap="square" rtlCol="0">
            <a:spAutoFit/>
          </a:bodyPr>
          <a:lstStyle/>
          <a:p>
            <a:r>
              <a:rPr lang="en-US" sz="2400" dirty="0"/>
              <a:t>Something that reveals a trend?</a:t>
            </a:r>
          </a:p>
        </p:txBody>
      </p:sp>
    </p:spTree>
    <p:extLst>
      <p:ext uri="{BB962C8B-B14F-4D97-AF65-F5344CB8AC3E}">
        <p14:creationId xmlns:p14="http://schemas.microsoft.com/office/powerpoint/2010/main" val="166045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803AB-F549-8C28-8634-50DDF7EC70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23B2B-053B-C3EA-3B15-15E83E33C4E3}"/>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A323C335-6A17-91F9-505E-9F9424E70C9D}"/>
              </a:ext>
            </a:extLst>
          </p:cNvPr>
          <p:cNvSpPr txBox="1"/>
          <p:nvPr/>
        </p:nvSpPr>
        <p:spPr>
          <a:xfrm>
            <a:off x="581192" y="3429000"/>
            <a:ext cx="3973875" cy="1569660"/>
          </a:xfrm>
          <a:prstGeom prst="rect">
            <a:avLst/>
          </a:prstGeom>
          <a:noFill/>
        </p:spPr>
        <p:txBody>
          <a:bodyPr wrap="square" rtlCol="0">
            <a:spAutoFit/>
          </a:bodyPr>
          <a:lstStyle/>
          <a:p>
            <a:r>
              <a:rPr lang="en-US" sz="2400" dirty="0">
                <a:hlinkClick r:id="rId3"/>
              </a:rPr>
              <a:t>https://www.nytimes.com/2022/01/13/learning/whats-going-on-in-this-graph-jan-19-2022.html</a:t>
            </a:r>
            <a:r>
              <a:rPr lang="en-US" sz="2400" dirty="0"/>
              <a:t> </a:t>
            </a:r>
          </a:p>
        </p:txBody>
      </p:sp>
      <p:pic>
        <p:nvPicPr>
          <p:cNvPr id="5122" name="Picture 2" descr="A map showing how the diversity of the population of the United States shifted from 2010 to 2020.">
            <a:extLst>
              <a:ext uri="{FF2B5EF4-FFF2-40B4-BE49-F238E27FC236}">
                <a16:creationId xmlns:a16="http://schemas.microsoft.com/office/drawing/2014/main" id="{940374E9-E2B4-5FEA-8F51-30B28BA49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732" y="1824366"/>
            <a:ext cx="7298267" cy="49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548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B57D-A687-0B21-8C74-48D9B43E1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E62B9-5356-D91B-65EA-1743E5FB88BB}"/>
              </a:ext>
            </a:extLst>
          </p:cNvPr>
          <p:cNvSpPr>
            <a:spLocks noGrp="1"/>
          </p:cNvSpPr>
          <p:nvPr>
            <p:ph type="title"/>
          </p:nvPr>
        </p:nvSpPr>
        <p:spPr/>
        <p:txBody>
          <a:bodyPr/>
          <a:lstStyle/>
          <a:p>
            <a:r>
              <a:rPr lang="en-US" dirty="0"/>
              <a:t>Reading Visualizations</a:t>
            </a:r>
          </a:p>
        </p:txBody>
      </p:sp>
      <p:pic>
        <p:nvPicPr>
          <p:cNvPr id="1026" name="Picture 2" descr="#">
            <a:extLst>
              <a:ext uri="{FF2B5EF4-FFF2-40B4-BE49-F238E27FC236}">
                <a16:creationId xmlns:a16="http://schemas.microsoft.com/office/drawing/2014/main" id="{3FF0DB87-20F0-98E0-730A-B07905A33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208" y="1715956"/>
            <a:ext cx="6959600" cy="51218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ACEAE2-6899-0408-C066-7295D4DD77EE}"/>
              </a:ext>
            </a:extLst>
          </p:cNvPr>
          <p:cNvSpPr txBox="1"/>
          <p:nvPr/>
        </p:nvSpPr>
        <p:spPr>
          <a:xfrm>
            <a:off x="581192" y="3429000"/>
            <a:ext cx="3923075" cy="1200329"/>
          </a:xfrm>
          <a:prstGeom prst="rect">
            <a:avLst/>
          </a:prstGeom>
          <a:noFill/>
        </p:spPr>
        <p:txBody>
          <a:bodyPr wrap="square" rtlCol="0">
            <a:spAutoFit/>
          </a:bodyPr>
          <a:lstStyle/>
          <a:p>
            <a:r>
              <a:rPr lang="en-US" sz="2400" dirty="0">
                <a:hlinkClick r:id="rId4"/>
              </a:rPr>
              <a:t>https://www.informationisbeautifulawards.com/showcase/7198-the-color-of-sleep</a:t>
            </a:r>
            <a:r>
              <a:rPr lang="en-US" sz="2400" dirty="0"/>
              <a:t> </a:t>
            </a:r>
          </a:p>
        </p:txBody>
      </p:sp>
    </p:spTree>
    <p:extLst>
      <p:ext uri="{BB962C8B-B14F-4D97-AF65-F5344CB8AC3E}">
        <p14:creationId xmlns:p14="http://schemas.microsoft.com/office/powerpoint/2010/main" val="291685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32638-CDC0-3D08-07E8-34A96A80F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F1A2C6-45FF-86C0-6FC6-6EA605D551C3}"/>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928DBD58-2D55-CD84-4DEC-3C4DC52242AD}"/>
              </a:ext>
            </a:extLst>
          </p:cNvPr>
          <p:cNvSpPr txBox="1"/>
          <p:nvPr/>
        </p:nvSpPr>
        <p:spPr>
          <a:xfrm>
            <a:off x="581192" y="3429000"/>
            <a:ext cx="3923075" cy="1569660"/>
          </a:xfrm>
          <a:prstGeom prst="rect">
            <a:avLst/>
          </a:prstGeom>
          <a:noFill/>
        </p:spPr>
        <p:txBody>
          <a:bodyPr wrap="square" rtlCol="0">
            <a:spAutoFit/>
          </a:bodyPr>
          <a:lstStyle/>
          <a:p>
            <a:r>
              <a:rPr lang="en-US" sz="2400" dirty="0">
                <a:hlinkClick r:id="rId3"/>
              </a:rPr>
              <a:t>https://www.whatdesigncando.com/stories/giorgia-lupi-what-drives-me-is-the-space-between-logic-and-beauty/</a:t>
            </a:r>
            <a:r>
              <a:rPr lang="en-US" sz="2400" dirty="0"/>
              <a:t> </a:t>
            </a:r>
          </a:p>
        </p:txBody>
      </p:sp>
      <p:pic>
        <p:nvPicPr>
          <p:cNvPr id="8194" name="Picture 2">
            <a:extLst>
              <a:ext uri="{FF2B5EF4-FFF2-40B4-BE49-F238E27FC236}">
                <a16:creationId xmlns:a16="http://schemas.microsoft.com/office/drawing/2014/main" id="{0E56C9AF-7CEE-2542-8D53-FB91538C11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921"/>
          <a:stretch>
            <a:fillRect/>
          </a:stretch>
        </p:blipFill>
        <p:spPr bwMode="auto">
          <a:xfrm>
            <a:off x="6096000" y="0"/>
            <a:ext cx="46810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4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CBBBF-ED7F-EB1B-57EE-16309E04C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C578E-4118-2C2C-5A8C-E93985E29CBD}"/>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E0656A89-53B9-6AF5-2D3F-0654184B36FE}"/>
              </a:ext>
            </a:extLst>
          </p:cNvPr>
          <p:cNvSpPr txBox="1"/>
          <p:nvPr/>
        </p:nvSpPr>
        <p:spPr>
          <a:xfrm>
            <a:off x="581192" y="3429000"/>
            <a:ext cx="3923075" cy="1569660"/>
          </a:xfrm>
          <a:prstGeom prst="rect">
            <a:avLst/>
          </a:prstGeom>
          <a:noFill/>
        </p:spPr>
        <p:txBody>
          <a:bodyPr wrap="square" rtlCol="0">
            <a:spAutoFit/>
          </a:bodyPr>
          <a:lstStyle/>
          <a:p>
            <a:r>
              <a:rPr lang="en-US" sz="2400" dirty="0">
                <a:hlinkClick r:id="rId3"/>
              </a:rPr>
              <a:t>https://www.whatdesigncando.com/stories/giorgia-lupi-what-drives-me-is-the-space-between-logic-and-beauty/</a:t>
            </a:r>
            <a:r>
              <a:rPr lang="en-US" sz="2400" dirty="0"/>
              <a:t> </a:t>
            </a:r>
          </a:p>
        </p:txBody>
      </p:sp>
      <p:pic>
        <p:nvPicPr>
          <p:cNvPr id="8194" name="Picture 2">
            <a:extLst>
              <a:ext uri="{FF2B5EF4-FFF2-40B4-BE49-F238E27FC236}">
                <a16:creationId xmlns:a16="http://schemas.microsoft.com/office/drawing/2014/main" id="{5BAD35B8-A3C0-3F8E-8121-387C624E7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992"/>
          <a:stretch>
            <a:fillRect/>
          </a:stretch>
        </p:blipFill>
        <p:spPr bwMode="auto">
          <a:xfrm>
            <a:off x="6096000" y="0"/>
            <a:ext cx="48688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721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8BBE0-3208-132B-2795-08F1EFA96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896D5-2EB4-29C9-C548-9558D18E3846}"/>
              </a:ext>
            </a:extLst>
          </p:cNvPr>
          <p:cNvSpPr>
            <a:spLocks noGrp="1"/>
          </p:cNvSpPr>
          <p:nvPr>
            <p:ph type="title"/>
          </p:nvPr>
        </p:nvSpPr>
        <p:spPr/>
        <p:txBody>
          <a:bodyPr/>
          <a:lstStyle/>
          <a:p>
            <a:r>
              <a:rPr lang="en-US" dirty="0"/>
              <a:t>Reading Visualizations</a:t>
            </a:r>
          </a:p>
        </p:txBody>
      </p:sp>
      <p:sp>
        <p:nvSpPr>
          <p:cNvPr id="6" name="TextBox 5">
            <a:extLst>
              <a:ext uri="{FF2B5EF4-FFF2-40B4-BE49-F238E27FC236}">
                <a16:creationId xmlns:a16="http://schemas.microsoft.com/office/drawing/2014/main" id="{D9C1FA98-8B9C-3425-6A69-9DAAEE3B7D14}"/>
              </a:ext>
            </a:extLst>
          </p:cNvPr>
          <p:cNvSpPr txBox="1"/>
          <p:nvPr/>
        </p:nvSpPr>
        <p:spPr>
          <a:xfrm>
            <a:off x="581192" y="2438989"/>
            <a:ext cx="11029616" cy="3785652"/>
          </a:xfrm>
          <a:prstGeom prst="rect">
            <a:avLst/>
          </a:prstGeom>
          <a:noFill/>
        </p:spPr>
        <p:txBody>
          <a:bodyPr wrap="square" rtlCol="0">
            <a:spAutoFit/>
          </a:bodyPr>
          <a:lstStyle/>
          <a:p>
            <a:r>
              <a:rPr lang="en-US" sz="2400" dirty="0"/>
              <a:t>Explore one of the following:</a:t>
            </a:r>
          </a:p>
          <a:p>
            <a:endParaRPr lang="en-US" sz="2400" dirty="0">
              <a:hlinkClick r:id="rId3"/>
            </a:endParaRPr>
          </a:p>
          <a:p>
            <a:pPr marL="800100" lvl="1" indent="-342900">
              <a:buFont typeface="Arial" panose="020B0604020202020204" pitchFamily="34" charset="0"/>
              <a:buChar char="•"/>
            </a:pPr>
            <a:r>
              <a:rPr lang="en-US" sz="2400" dirty="0">
                <a:hlinkClick r:id="rId4"/>
              </a:rPr>
              <a:t>https://vega.github.io/voyager2/</a:t>
            </a:r>
            <a:r>
              <a:rPr lang="en-US" sz="2400" dirty="0"/>
              <a:t>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hlinkClick r:id="rId5"/>
              </a:rPr>
              <a:t>https://lumos-webapp-4aeadb3bf30d.herokuapp.com/</a:t>
            </a:r>
            <a:r>
              <a:rPr lang="en-US" sz="2400" dirty="0"/>
              <a:t>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hlinkClick r:id="rId6"/>
              </a:rPr>
              <a:t>https://public.tableau.com/newWorkbook/3e5b7248-10c4-48c6-9abe-83eeda8908d3#1</a:t>
            </a:r>
            <a:r>
              <a:rPr lang="en-US" sz="2400" dirty="0"/>
              <a:t> (you will need a free account and to upload a .csv)</a:t>
            </a:r>
          </a:p>
          <a:p>
            <a:pPr marL="800100" lvl="1" indent="-342900">
              <a:buFont typeface="Arial" panose="020B0604020202020204" pitchFamily="34" charset="0"/>
              <a:buChar char="•"/>
            </a:pPr>
            <a:endParaRPr lang="en-US" sz="2400" dirty="0"/>
          </a:p>
          <a:p>
            <a:r>
              <a:rPr lang="en-US" sz="2400" dirty="0"/>
              <a:t>How do these tools incorporate visualization? </a:t>
            </a:r>
          </a:p>
        </p:txBody>
      </p:sp>
    </p:spTree>
    <p:extLst>
      <p:ext uri="{BB962C8B-B14F-4D97-AF65-F5344CB8AC3E}">
        <p14:creationId xmlns:p14="http://schemas.microsoft.com/office/powerpoint/2010/main" val="1678794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ADB5-2F90-00AA-821D-5BABB8FE4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9DFCC-C30F-499B-C197-3980D8BEA9E9}"/>
              </a:ext>
            </a:extLst>
          </p:cNvPr>
          <p:cNvSpPr>
            <a:spLocks noGrp="1"/>
          </p:cNvSpPr>
          <p:nvPr>
            <p:ph type="title"/>
          </p:nvPr>
        </p:nvSpPr>
        <p:spPr/>
        <p:txBody>
          <a:bodyPr/>
          <a:lstStyle/>
          <a:p>
            <a:r>
              <a:rPr lang="en-US" dirty="0"/>
              <a:t>What is information visualization?</a:t>
            </a:r>
          </a:p>
        </p:txBody>
      </p:sp>
      <p:sp>
        <p:nvSpPr>
          <p:cNvPr id="11" name="TextBox 10">
            <a:extLst>
              <a:ext uri="{FF2B5EF4-FFF2-40B4-BE49-F238E27FC236}">
                <a16:creationId xmlns:a16="http://schemas.microsoft.com/office/drawing/2014/main" id="{3ECEAA5B-2BD6-4276-AD48-0C8E6658DC34}"/>
              </a:ext>
            </a:extLst>
          </p:cNvPr>
          <p:cNvSpPr txBox="1"/>
          <p:nvPr/>
        </p:nvSpPr>
        <p:spPr>
          <a:xfrm>
            <a:off x="9512490" y="2203951"/>
            <a:ext cx="2098318" cy="1569660"/>
          </a:xfrm>
          <a:prstGeom prst="rect">
            <a:avLst/>
          </a:prstGeom>
          <a:noFill/>
        </p:spPr>
        <p:txBody>
          <a:bodyPr wrap="square" rtlCol="0">
            <a:spAutoFit/>
          </a:bodyPr>
          <a:lstStyle/>
          <a:p>
            <a:r>
              <a:rPr lang="en-US" sz="2400" dirty="0"/>
              <a:t>Something that influences decision making?</a:t>
            </a:r>
          </a:p>
        </p:txBody>
      </p:sp>
      <p:pic>
        <p:nvPicPr>
          <p:cNvPr id="4" name="Picture 3" descr="A diagram of a war&#10;&#10;AI-generated content may be incorrect.">
            <a:extLst>
              <a:ext uri="{FF2B5EF4-FFF2-40B4-BE49-F238E27FC236}">
                <a16:creationId xmlns:a16="http://schemas.microsoft.com/office/drawing/2014/main" id="{42BA4220-6457-78E5-F4E5-9F22F1736D99}"/>
              </a:ext>
            </a:extLst>
          </p:cNvPr>
          <p:cNvPicPr>
            <a:picLocks noChangeAspect="1"/>
          </p:cNvPicPr>
          <p:nvPr/>
        </p:nvPicPr>
        <p:blipFill>
          <a:blip r:embed="rId2"/>
          <a:stretch>
            <a:fillRect/>
          </a:stretch>
        </p:blipFill>
        <p:spPr>
          <a:xfrm>
            <a:off x="581192" y="1892814"/>
            <a:ext cx="8628038" cy="4849552"/>
          </a:xfrm>
          <a:prstGeom prst="rect">
            <a:avLst/>
          </a:prstGeom>
        </p:spPr>
      </p:pic>
      <p:sp>
        <p:nvSpPr>
          <p:cNvPr id="10" name="TextBox 9">
            <a:extLst>
              <a:ext uri="{FF2B5EF4-FFF2-40B4-BE49-F238E27FC236}">
                <a16:creationId xmlns:a16="http://schemas.microsoft.com/office/drawing/2014/main" id="{6FBFFCC3-00C8-A54E-E712-FC61985266A0}"/>
              </a:ext>
            </a:extLst>
          </p:cNvPr>
          <p:cNvSpPr txBox="1"/>
          <p:nvPr/>
        </p:nvSpPr>
        <p:spPr>
          <a:xfrm>
            <a:off x="581192" y="6534834"/>
            <a:ext cx="8931298" cy="369332"/>
          </a:xfrm>
          <a:prstGeom prst="rect">
            <a:avLst/>
          </a:prstGeom>
          <a:noFill/>
        </p:spPr>
        <p:txBody>
          <a:bodyPr wrap="square">
            <a:spAutoFit/>
          </a:bodyPr>
          <a:lstStyle/>
          <a:p>
            <a:r>
              <a:rPr lang="en-US" dirty="0"/>
              <a:t>https://</a:t>
            </a:r>
            <a:r>
              <a:rPr lang="en-US" dirty="0" err="1"/>
              <a:t>www.maharam.com</a:t>
            </a:r>
            <a:r>
              <a:rPr lang="en-US" dirty="0"/>
              <a:t>/stories/</a:t>
            </a:r>
            <a:r>
              <a:rPr lang="en-US" dirty="0" err="1"/>
              <a:t>sherlock_florence</a:t>
            </a:r>
            <a:r>
              <a:rPr lang="en-US" dirty="0"/>
              <a:t>-nightingales-rose-diagram</a:t>
            </a:r>
          </a:p>
        </p:txBody>
      </p:sp>
    </p:spTree>
    <p:extLst>
      <p:ext uri="{BB962C8B-B14F-4D97-AF65-F5344CB8AC3E}">
        <p14:creationId xmlns:p14="http://schemas.microsoft.com/office/powerpoint/2010/main" val="38263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9C86-6AB9-78C1-2C19-0DBC6CFA4B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52B9A8-4021-CD34-578E-308EBEA4B442}"/>
              </a:ext>
            </a:extLst>
          </p:cNvPr>
          <p:cNvSpPr>
            <a:spLocks noGrp="1"/>
          </p:cNvSpPr>
          <p:nvPr>
            <p:ph type="title"/>
          </p:nvPr>
        </p:nvSpPr>
        <p:spPr/>
        <p:txBody>
          <a:bodyPr/>
          <a:lstStyle/>
          <a:p>
            <a:r>
              <a:rPr lang="en-US" dirty="0"/>
              <a:t>What is information visualization?</a:t>
            </a:r>
          </a:p>
        </p:txBody>
      </p:sp>
      <p:sp>
        <p:nvSpPr>
          <p:cNvPr id="11" name="TextBox 10">
            <a:extLst>
              <a:ext uri="{FF2B5EF4-FFF2-40B4-BE49-F238E27FC236}">
                <a16:creationId xmlns:a16="http://schemas.microsoft.com/office/drawing/2014/main" id="{FAB07A3B-12F1-26B9-E363-E8CA0D88DDA5}"/>
              </a:ext>
            </a:extLst>
          </p:cNvPr>
          <p:cNvSpPr txBox="1"/>
          <p:nvPr/>
        </p:nvSpPr>
        <p:spPr>
          <a:xfrm>
            <a:off x="7823200" y="2203951"/>
            <a:ext cx="3787608" cy="461665"/>
          </a:xfrm>
          <a:prstGeom prst="rect">
            <a:avLst/>
          </a:prstGeom>
          <a:noFill/>
        </p:spPr>
        <p:txBody>
          <a:bodyPr wrap="square" rtlCol="0">
            <a:spAutoFit/>
          </a:bodyPr>
          <a:lstStyle/>
          <a:p>
            <a:r>
              <a:rPr lang="en-US" sz="2400" dirty="0"/>
              <a:t>Something that tells a story?</a:t>
            </a:r>
          </a:p>
        </p:txBody>
      </p:sp>
      <p:sp>
        <p:nvSpPr>
          <p:cNvPr id="4" name="TextBox 3">
            <a:extLst>
              <a:ext uri="{FF2B5EF4-FFF2-40B4-BE49-F238E27FC236}">
                <a16:creationId xmlns:a16="http://schemas.microsoft.com/office/drawing/2014/main" id="{A17D84AD-1877-044C-84D3-2D4883DF2ACD}"/>
              </a:ext>
            </a:extLst>
          </p:cNvPr>
          <p:cNvSpPr txBox="1"/>
          <p:nvPr/>
        </p:nvSpPr>
        <p:spPr>
          <a:xfrm>
            <a:off x="124178" y="6374178"/>
            <a:ext cx="6096000" cy="369332"/>
          </a:xfrm>
          <a:prstGeom prst="rect">
            <a:avLst/>
          </a:prstGeom>
          <a:noFill/>
        </p:spPr>
        <p:txBody>
          <a:bodyPr wrap="square">
            <a:spAutoFit/>
          </a:bodyPr>
          <a:lstStyle/>
          <a:p>
            <a:r>
              <a:rPr lang="en-US" dirty="0"/>
              <a:t>https://</a:t>
            </a:r>
            <a:r>
              <a:rPr lang="en-US" dirty="0" err="1"/>
              <a:t>giorgialupi.com</a:t>
            </a:r>
            <a:r>
              <a:rPr lang="en-US" dirty="0"/>
              <a:t>/1374-days-nyt-visual-oped</a:t>
            </a:r>
          </a:p>
        </p:txBody>
      </p:sp>
      <p:pic>
        <p:nvPicPr>
          <p:cNvPr id="1026" name="Picture 2">
            <a:hlinkClick r:id="rId2"/>
            <a:extLst>
              <a:ext uri="{FF2B5EF4-FFF2-40B4-BE49-F238E27FC236}">
                <a16:creationId xmlns:a16="http://schemas.microsoft.com/office/drawing/2014/main" id="{E32639FC-253D-535F-576C-CF144B496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1829622"/>
            <a:ext cx="6854545" cy="443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17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38BB3-7B5B-8C21-6CE0-63AFE1B08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FFF9E-EAF3-08C8-BDDF-AF42D6A94430}"/>
              </a:ext>
            </a:extLst>
          </p:cNvPr>
          <p:cNvSpPr>
            <a:spLocks noGrp="1"/>
          </p:cNvSpPr>
          <p:nvPr>
            <p:ph type="title"/>
          </p:nvPr>
        </p:nvSpPr>
        <p:spPr/>
        <p:txBody>
          <a:bodyPr/>
          <a:lstStyle/>
          <a:p>
            <a:r>
              <a:rPr lang="en-US" dirty="0"/>
              <a:t>What is information visualization?</a:t>
            </a:r>
          </a:p>
        </p:txBody>
      </p:sp>
      <p:sp>
        <p:nvSpPr>
          <p:cNvPr id="4" name="Content Placeholder 3">
            <a:extLst>
              <a:ext uri="{FF2B5EF4-FFF2-40B4-BE49-F238E27FC236}">
                <a16:creationId xmlns:a16="http://schemas.microsoft.com/office/drawing/2014/main" id="{C1F27012-A050-0C17-A35A-BE80C766458C}"/>
              </a:ext>
            </a:extLst>
          </p:cNvPr>
          <p:cNvSpPr>
            <a:spLocks noGrp="1"/>
          </p:cNvSpPr>
          <p:nvPr>
            <p:ph idx="1"/>
          </p:nvPr>
        </p:nvSpPr>
        <p:spPr/>
        <p:txBody>
          <a:bodyPr anchor="t">
            <a:noAutofit/>
          </a:bodyPr>
          <a:lstStyle/>
          <a:p>
            <a:pPr>
              <a:spcBef>
                <a:spcPts val="0"/>
              </a:spcBef>
            </a:pPr>
            <a:r>
              <a:rPr lang="en-US" sz="2400" b="1" kern="0" dirty="0">
                <a:solidFill>
                  <a:srgbClr val="292934"/>
                </a:solidFill>
                <a:ea typeface="Arial"/>
                <a:cs typeface="Arial"/>
                <a:sym typeface="Arial"/>
              </a:rPr>
              <a:t>Visual representations </a:t>
            </a:r>
            <a:r>
              <a:rPr lang="en-US" sz="2400" kern="0" dirty="0">
                <a:solidFill>
                  <a:srgbClr val="292934"/>
                </a:solidFill>
                <a:ea typeface="Arial"/>
                <a:cs typeface="Arial"/>
                <a:sym typeface="Arial"/>
              </a:rPr>
              <a:t>of data that </a:t>
            </a:r>
            <a:r>
              <a:rPr lang="en-US" sz="2400" b="1" kern="0" dirty="0">
                <a:solidFill>
                  <a:srgbClr val="292934"/>
                </a:solidFill>
                <a:ea typeface="Arial"/>
                <a:cs typeface="Arial"/>
                <a:sym typeface="Arial"/>
              </a:rPr>
              <a:t>reinforce human cognition</a:t>
            </a:r>
          </a:p>
          <a:p>
            <a:pPr>
              <a:spcBef>
                <a:spcPts val="0"/>
              </a:spcBef>
            </a:pPr>
            <a:endParaRPr lang="en-US" sz="2200" dirty="0"/>
          </a:p>
        </p:txBody>
      </p:sp>
    </p:spTree>
    <p:extLst>
      <p:ext uri="{BB962C8B-B14F-4D97-AF65-F5344CB8AC3E}">
        <p14:creationId xmlns:p14="http://schemas.microsoft.com/office/powerpoint/2010/main" val="1060280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C2724-6CA5-16FB-B616-588F8EBDF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ABB4BA-4372-DB54-7E0B-258EEA30DC5D}"/>
              </a:ext>
            </a:extLst>
          </p:cNvPr>
          <p:cNvSpPr>
            <a:spLocks noGrp="1"/>
          </p:cNvSpPr>
          <p:nvPr>
            <p:ph type="title"/>
          </p:nvPr>
        </p:nvSpPr>
        <p:spPr/>
        <p:txBody>
          <a:bodyPr/>
          <a:lstStyle/>
          <a:p>
            <a:r>
              <a:rPr lang="en-US" dirty="0"/>
              <a:t>What is information visualization?</a:t>
            </a:r>
          </a:p>
        </p:txBody>
      </p:sp>
      <p:sp>
        <p:nvSpPr>
          <p:cNvPr id="4" name="Content Placeholder 3">
            <a:extLst>
              <a:ext uri="{FF2B5EF4-FFF2-40B4-BE49-F238E27FC236}">
                <a16:creationId xmlns:a16="http://schemas.microsoft.com/office/drawing/2014/main" id="{FE4763E2-F9B3-4536-CB76-9B2D27B5EF36}"/>
              </a:ext>
            </a:extLst>
          </p:cNvPr>
          <p:cNvSpPr>
            <a:spLocks noGrp="1"/>
          </p:cNvSpPr>
          <p:nvPr>
            <p:ph idx="1"/>
          </p:nvPr>
        </p:nvSpPr>
        <p:spPr/>
        <p:txBody>
          <a:bodyPr anchor="t">
            <a:noAutofit/>
          </a:bodyPr>
          <a:lstStyle/>
          <a:p>
            <a:pPr>
              <a:spcBef>
                <a:spcPts val="0"/>
              </a:spcBef>
            </a:pPr>
            <a:r>
              <a:rPr lang="en-US" sz="2400" b="1" kern="0" dirty="0">
                <a:solidFill>
                  <a:srgbClr val="292934"/>
                </a:solidFill>
                <a:ea typeface="Arial"/>
                <a:cs typeface="Arial"/>
                <a:sym typeface="Arial"/>
              </a:rPr>
              <a:t>Visual representations </a:t>
            </a:r>
            <a:r>
              <a:rPr lang="en-US" sz="2400" kern="0" dirty="0">
                <a:solidFill>
                  <a:srgbClr val="292934"/>
                </a:solidFill>
                <a:ea typeface="Arial"/>
                <a:cs typeface="Arial"/>
                <a:sym typeface="Arial"/>
              </a:rPr>
              <a:t>of </a:t>
            </a:r>
            <a:r>
              <a:rPr lang="en-US" sz="2400" kern="0" dirty="0">
                <a:solidFill>
                  <a:srgbClr val="292934"/>
                </a:solidFill>
                <a:effectLst>
                  <a:glow rad="228600">
                    <a:schemeClr val="accent5">
                      <a:satMod val="175000"/>
                      <a:alpha val="40000"/>
                    </a:schemeClr>
                  </a:glow>
                </a:effectLst>
                <a:ea typeface="Arial"/>
                <a:cs typeface="Arial"/>
                <a:sym typeface="Arial"/>
              </a:rPr>
              <a:t>data</a:t>
            </a:r>
            <a:r>
              <a:rPr lang="en-US" sz="2400" kern="0" dirty="0">
                <a:solidFill>
                  <a:srgbClr val="292934"/>
                </a:solidFill>
                <a:ea typeface="Arial"/>
                <a:cs typeface="Arial"/>
                <a:sym typeface="Arial"/>
              </a:rPr>
              <a:t> that </a:t>
            </a:r>
            <a:r>
              <a:rPr lang="en-US" sz="2400" b="1" kern="0" dirty="0">
                <a:solidFill>
                  <a:srgbClr val="292934"/>
                </a:solidFill>
                <a:ea typeface="Arial"/>
                <a:cs typeface="Arial"/>
                <a:sym typeface="Arial"/>
              </a:rPr>
              <a:t>reinforce human cognition</a:t>
            </a:r>
          </a:p>
          <a:p>
            <a:pPr>
              <a:spcBef>
                <a:spcPts val="0"/>
              </a:spcBef>
            </a:pPr>
            <a:endParaRPr lang="en-US" sz="2200" dirty="0"/>
          </a:p>
        </p:txBody>
      </p:sp>
      <p:pic>
        <p:nvPicPr>
          <p:cNvPr id="5" name="Picture 4" descr="A black arrows pointing to different directions&#10;&#10;AI-generated content may be incorrect.">
            <a:extLst>
              <a:ext uri="{FF2B5EF4-FFF2-40B4-BE49-F238E27FC236}">
                <a16:creationId xmlns:a16="http://schemas.microsoft.com/office/drawing/2014/main" id="{EF9CA57C-94A4-57B5-971D-FB428D02C049}"/>
              </a:ext>
            </a:extLst>
          </p:cNvPr>
          <p:cNvPicPr>
            <a:picLocks noChangeAspect="1"/>
          </p:cNvPicPr>
          <p:nvPr/>
        </p:nvPicPr>
        <p:blipFill>
          <a:blip r:embed="rId2"/>
          <a:stretch>
            <a:fillRect/>
          </a:stretch>
        </p:blipFill>
        <p:spPr>
          <a:xfrm>
            <a:off x="1301957" y="3063693"/>
            <a:ext cx="9588084" cy="2637061"/>
          </a:xfrm>
          <a:prstGeom prst="rect">
            <a:avLst/>
          </a:prstGeom>
        </p:spPr>
      </p:pic>
    </p:spTree>
    <p:extLst>
      <p:ext uri="{BB962C8B-B14F-4D97-AF65-F5344CB8AC3E}">
        <p14:creationId xmlns:p14="http://schemas.microsoft.com/office/powerpoint/2010/main" val="13272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23AA8-9525-EAE9-FA35-324D844DD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032247-877B-7202-F090-D240F8A1F795}"/>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B561AAB2-5806-4788-8BA9-5D514494F034}"/>
              </a:ext>
            </a:extLst>
          </p:cNvPr>
          <p:cNvSpPr>
            <a:spLocks noGrp="1"/>
          </p:cNvSpPr>
          <p:nvPr>
            <p:ph idx="1"/>
          </p:nvPr>
        </p:nvSpPr>
        <p:spPr/>
        <p:txBody>
          <a:bodyPr anchor="t">
            <a:noAutofit/>
          </a:bodyPr>
          <a:lstStyle/>
          <a:p>
            <a:pPr>
              <a:spcBef>
                <a:spcPts val="0"/>
              </a:spcBef>
            </a:pPr>
            <a:r>
              <a:rPr lang="en-US" sz="2400" b="1" kern="0" dirty="0">
                <a:solidFill>
                  <a:srgbClr val="292934"/>
                </a:solidFill>
                <a:effectLst>
                  <a:glow rad="228600">
                    <a:schemeClr val="accent5">
                      <a:satMod val="175000"/>
                      <a:alpha val="40000"/>
                    </a:schemeClr>
                  </a:glow>
                </a:effectLst>
                <a:ea typeface="Arial"/>
                <a:cs typeface="Arial"/>
                <a:sym typeface="Arial"/>
              </a:rPr>
              <a:t>Visual representations </a:t>
            </a:r>
            <a:r>
              <a:rPr lang="en-US" sz="2400" kern="0" dirty="0">
                <a:solidFill>
                  <a:srgbClr val="292934"/>
                </a:solidFill>
                <a:ea typeface="Arial"/>
                <a:cs typeface="Arial"/>
                <a:sym typeface="Arial"/>
              </a:rPr>
              <a:t>of </a:t>
            </a:r>
            <a:r>
              <a:rPr lang="en-US" sz="2400" kern="0" dirty="0">
                <a:solidFill>
                  <a:srgbClr val="292934"/>
                </a:solidFill>
                <a:effectLst/>
                <a:ea typeface="Arial"/>
                <a:cs typeface="Arial"/>
                <a:sym typeface="Arial"/>
              </a:rPr>
              <a:t>data</a:t>
            </a:r>
            <a:r>
              <a:rPr lang="en-US" sz="2400" kern="0" dirty="0">
                <a:solidFill>
                  <a:srgbClr val="292934"/>
                </a:solidFill>
                <a:ea typeface="Arial"/>
                <a:cs typeface="Arial"/>
                <a:sym typeface="Arial"/>
              </a:rPr>
              <a:t> that </a:t>
            </a:r>
            <a:r>
              <a:rPr lang="en-US" sz="2400" b="1" kern="0" dirty="0">
                <a:solidFill>
                  <a:srgbClr val="292934"/>
                </a:solidFill>
                <a:ea typeface="Arial"/>
                <a:cs typeface="Arial"/>
                <a:sym typeface="Arial"/>
              </a:rPr>
              <a:t>reinforce human cognition</a:t>
            </a:r>
          </a:p>
          <a:p>
            <a:pPr lvl="1">
              <a:spcBef>
                <a:spcPts val="0"/>
              </a:spcBef>
            </a:pPr>
            <a:r>
              <a:rPr lang="en-US" sz="2200" kern="0" dirty="0">
                <a:solidFill>
                  <a:srgbClr val="292934"/>
                </a:solidFill>
                <a:ea typeface="Arial"/>
                <a:cs typeface="Arial"/>
                <a:sym typeface="Arial"/>
              </a:rPr>
              <a:t>Composed of:</a:t>
            </a:r>
          </a:p>
          <a:p>
            <a:pPr lvl="8">
              <a:spcBef>
                <a:spcPts val="0"/>
              </a:spcBef>
            </a:pPr>
            <a:endParaRPr lang="en-US" sz="1800" b="1" kern="0" dirty="0">
              <a:solidFill>
                <a:srgbClr val="292934"/>
              </a:solidFill>
              <a:ea typeface="Arial"/>
              <a:cs typeface="Arial"/>
              <a:sym typeface="Arial"/>
            </a:endParaRPr>
          </a:p>
          <a:p>
            <a:pPr>
              <a:spcBef>
                <a:spcPts val="0"/>
              </a:spcBef>
            </a:pPr>
            <a:endParaRPr lang="en-US" sz="2200" dirty="0"/>
          </a:p>
        </p:txBody>
      </p:sp>
      <p:pic>
        <p:nvPicPr>
          <p:cNvPr id="3" name="Picture 2" descr="Graphical user interface&#10;&#10;Description automatically generated">
            <a:extLst>
              <a:ext uri="{FF2B5EF4-FFF2-40B4-BE49-F238E27FC236}">
                <a16:creationId xmlns:a16="http://schemas.microsoft.com/office/drawing/2014/main" id="{1A9BD7FA-1865-D12A-97C3-5D15CB53035E}"/>
              </a:ext>
            </a:extLst>
          </p:cNvPr>
          <p:cNvPicPr>
            <a:picLocks noChangeAspect="1"/>
          </p:cNvPicPr>
          <p:nvPr/>
        </p:nvPicPr>
        <p:blipFill rotWithShape="1">
          <a:blip r:embed="rId3"/>
          <a:srcRect r="4170"/>
          <a:stretch/>
        </p:blipFill>
        <p:spPr>
          <a:xfrm>
            <a:off x="581192" y="3076223"/>
            <a:ext cx="3823297" cy="3006702"/>
          </a:xfrm>
          <a:prstGeom prst="rect">
            <a:avLst/>
          </a:prstGeom>
        </p:spPr>
      </p:pic>
      <p:sp>
        <p:nvSpPr>
          <p:cNvPr id="7" name="TextBox 6">
            <a:extLst>
              <a:ext uri="{FF2B5EF4-FFF2-40B4-BE49-F238E27FC236}">
                <a16:creationId xmlns:a16="http://schemas.microsoft.com/office/drawing/2014/main" id="{A579E733-C804-F293-CB14-71861CFAB664}"/>
              </a:ext>
            </a:extLst>
          </p:cNvPr>
          <p:cNvSpPr txBox="1"/>
          <p:nvPr/>
        </p:nvSpPr>
        <p:spPr>
          <a:xfrm>
            <a:off x="4381911" y="2680819"/>
            <a:ext cx="4186356" cy="2308324"/>
          </a:xfrm>
          <a:prstGeom prst="rect">
            <a:avLst/>
          </a:prstGeom>
          <a:noFill/>
        </p:spPr>
        <p:txBody>
          <a:bodyPr wrap="square" rtlCol="0">
            <a:spAutoFit/>
          </a:bodyPr>
          <a:lstStyle/>
          <a:p>
            <a:endParaRPr lang="en-US" sz="2400" dirty="0"/>
          </a:p>
          <a:p>
            <a:endParaRPr lang="en-US" sz="2400" dirty="0"/>
          </a:p>
          <a:p>
            <a:pPr marL="342900" indent="-342900">
              <a:buFont typeface="Arial" panose="020B0604020202020204" pitchFamily="34" charset="0"/>
              <a:buChar char="•"/>
            </a:pPr>
            <a:r>
              <a:rPr lang="en-US" sz="2400" b="1" dirty="0"/>
              <a:t>Marks</a:t>
            </a:r>
            <a:r>
              <a:rPr lang="en-US" sz="2400" dirty="0"/>
              <a:t> – the “ink”</a:t>
            </a:r>
          </a:p>
          <a:p>
            <a:endParaRPr lang="en-US" sz="2400" dirty="0"/>
          </a:p>
          <a:p>
            <a:pPr marL="342900" indent="-342900">
              <a:buFont typeface="Arial" panose="020B0604020202020204" pitchFamily="34" charset="0"/>
              <a:buChar char="•"/>
            </a:pPr>
            <a:r>
              <a:rPr lang="en-US" sz="2400" b="1" dirty="0"/>
              <a:t>Visual Channels </a:t>
            </a:r>
            <a:r>
              <a:rPr lang="en-US" sz="2400" dirty="0"/>
              <a:t>– </a:t>
            </a:r>
            <a:r>
              <a:rPr lang="en-US" sz="2400" i="1" dirty="0"/>
              <a:t>how</a:t>
            </a:r>
            <a:r>
              <a:rPr lang="en-US" sz="2400" dirty="0"/>
              <a:t> the marks show up on the page</a:t>
            </a:r>
          </a:p>
        </p:txBody>
      </p:sp>
      <p:sp>
        <p:nvSpPr>
          <p:cNvPr id="8" name="Bent Arrow 7">
            <a:extLst>
              <a:ext uri="{FF2B5EF4-FFF2-40B4-BE49-F238E27FC236}">
                <a16:creationId xmlns:a16="http://schemas.microsoft.com/office/drawing/2014/main" id="{D9ED1309-519E-32DD-EA80-BC3E076DD7DB}"/>
              </a:ext>
            </a:extLst>
          </p:cNvPr>
          <p:cNvSpPr/>
          <p:nvPr/>
        </p:nvSpPr>
        <p:spPr>
          <a:xfrm rot="10800000">
            <a:off x="4381910" y="3781777"/>
            <a:ext cx="675511" cy="3048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Bent Arrow 8">
            <a:extLst>
              <a:ext uri="{FF2B5EF4-FFF2-40B4-BE49-F238E27FC236}">
                <a16:creationId xmlns:a16="http://schemas.microsoft.com/office/drawing/2014/main" id="{7C09DFF3-9BC8-6017-0E5C-35F2CF6CDAFA}"/>
              </a:ext>
            </a:extLst>
          </p:cNvPr>
          <p:cNvSpPr/>
          <p:nvPr/>
        </p:nvSpPr>
        <p:spPr>
          <a:xfrm rot="21340640">
            <a:off x="5398068" y="3807621"/>
            <a:ext cx="2957676" cy="367742"/>
          </a:xfrm>
          <a:prstGeom prst="bentArrow">
            <a:avLst>
              <a:gd name="adj1" fmla="val 14787"/>
              <a:gd name="adj2" fmla="val 25000"/>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Figure Showing the effectiveness of channels that modify the appearance of marks depends on matching the expressiveness of channels with the attributes being encoded.">
            <a:extLst>
              <a:ext uri="{FF2B5EF4-FFF2-40B4-BE49-F238E27FC236}">
                <a16:creationId xmlns:a16="http://schemas.microsoft.com/office/drawing/2014/main" id="{39D4ED48-49E4-B0E8-85FE-B9DC6B2A1F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996" t="10924" b="52219"/>
          <a:stretch>
            <a:fillRect/>
          </a:stretch>
        </p:blipFill>
        <p:spPr bwMode="auto">
          <a:xfrm>
            <a:off x="6299022" y="5089673"/>
            <a:ext cx="2976982" cy="17849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ure Showing the effectiveness of channels that modify the appearance of marks depends on matching the expressiveness of channels with the attributes being encoded.">
            <a:extLst>
              <a:ext uri="{FF2B5EF4-FFF2-40B4-BE49-F238E27FC236}">
                <a16:creationId xmlns:a16="http://schemas.microsoft.com/office/drawing/2014/main" id="{364A93D8-F407-99C2-9968-2B4B6AD1C9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925" r="53277"/>
          <a:stretch>
            <a:fillRect/>
          </a:stretch>
        </p:blipFill>
        <p:spPr bwMode="auto">
          <a:xfrm>
            <a:off x="8926538" y="2680819"/>
            <a:ext cx="3176231" cy="413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07A6-D936-F99E-2DEF-3285E20A7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391CC-432C-272E-4F4D-3684EE7C2BD1}"/>
              </a:ext>
            </a:extLst>
          </p:cNvPr>
          <p:cNvSpPr>
            <a:spLocks noGrp="1"/>
          </p:cNvSpPr>
          <p:nvPr>
            <p:ph type="title"/>
          </p:nvPr>
        </p:nvSpPr>
        <p:spPr/>
        <p:txBody>
          <a:bodyPr/>
          <a:lstStyle/>
          <a:p>
            <a:r>
              <a:rPr lang="en-US" dirty="0"/>
              <a:t>Marks &amp; Channels </a:t>
            </a:r>
          </a:p>
        </p:txBody>
      </p:sp>
      <p:sp>
        <p:nvSpPr>
          <p:cNvPr id="4" name="Content Placeholder 3">
            <a:extLst>
              <a:ext uri="{FF2B5EF4-FFF2-40B4-BE49-F238E27FC236}">
                <a16:creationId xmlns:a16="http://schemas.microsoft.com/office/drawing/2014/main" id="{77A2141D-A908-FEA5-2154-F018FF2C024C}"/>
              </a:ext>
            </a:extLst>
          </p:cNvPr>
          <p:cNvSpPr>
            <a:spLocks noGrp="1"/>
          </p:cNvSpPr>
          <p:nvPr>
            <p:ph idx="1"/>
          </p:nvPr>
        </p:nvSpPr>
        <p:spPr/>
        <p:txBody>
          <a:bodyPr anchor="t">
            <a:noAutofit/>
          </a:bodyPr>
          <a:lstStyle/>
          <a:p>
            <a:pPr>
              <a:spcBef>
                <a:spcPts val="0"/>
              </a:spcBef>
            </a:pPr>
            <a:r>
              <a:rPr lang="en-US" sz="2400" b="1" kern="0" dirty="0">
                <a:solidFill>
                  <a:srgbClr val="292934"/>
                </a:solidFill>
                <a:effectLst>
                  <a:glow rad="228600">
                    <a:schemeClr val="accent5">
                      <a:satMod val="175000"/>
                      <a:alpha val="40000"/>
                    </a:schemeClr>
                  </a:glow>
                </a:effectLst>
                <a:ea typeface="Arial"/>
                <a:cs typeface="Arial"/>
                <a:sym typeface="Arial"/>
              </a:rPr>
              <a:t>Visual representations </a:t>
            </a:r>
            <a:r>
              <a:rPr lang="en-US" sz="2400" kern="0" dirty="0">
                <a:solidFill>
                  <a:srgbClr val="292934"/>
                </a:solidFill>
                <a:ea typeface="Arial"/>
                <a:cs typeface="Arial"/>
                <a:sym typeface="Arial"/>
              </a:rPr>
              <a:t>of </a:t>
            </a:r>
            <a:r>
              <a:rPr lang="en-US" sz="2400" kern="0" dirty="0">
                <a:solidFill>
                  <a:srgbClr val="292934"/>
                </a:solidFill>
                <a:effectLst/>
                <a:ea typeface="Arial"/>
                <a:cs typeface="Arial"/>
                <a:sym typeface="Arial"/>
              </a:rPr>
              <a:t>data</a:t>
            </a:r>
            <a:r>
              <a:rPr lang="en-US" sz="2400" kern="0" dirty="0">
                <a:solidFill>
                  <a:srgbClr val="292934"/>
                </a:solidFill>
                <a:ea typeface="Arial"/>
                <a:cs typeface="Arial"/>
                <a:sym typeface="Arial"/>
              </a:rPr>
              <a:t> that </a:t>
            </a:r>
            <a:r>
              <a:rPr lang="en-US" sz="2400" b="1" kern="0" dirty="0">
                <a:solidFill>
                  <a:srgbClr val="292934"/>
                </a:solidFill>
                <a:ea typeface="Arial"/>
                <a:cs typeface="Arial"/>
                <a:sym typeface="Arial"/>
              </a:rPr>
              <a:t>reinforce human cognition</a:t>
            </a:r>
          </a:p>
          <a:p>
            <a:pPr lvl="1">
              <a:spcBef>
                <a:spcPts val="0"/>
              </a:spcBef>
            </a:pPr>
            <a:r>
              <a:rPr lang="en-US" sz="2200" kern="0" dirty="0">
                <a:solidFill>
                  <a:srgbClr val="292934"/>
                </a:solidFill>
                <a:ea typeface="Arial"/>
                <a:cs typeface="Arial"/>
                <a:sym typeface="Arial"/>
              </a:rPr>
              <a:t>Typically, </a:t>
            </a:r>
            <a:r>
              <a:rPr lang="en-US" sz="2200" b="1" kern="0" dirty="0">
                <a:solidFill>
                  <a:srgbClr val="292934"/>
                </a:solidFill>
                <a:ea typeface="Arial"/>
                <a:cs typeface="Arial"/>
                <a:sym typeface="Arial"/>
              </a:rPr>
              <a:t>one mark represents one observation </a:t>
            </a:r>
            <a:r>
              <a:rPr lang="en-US" sz="2200" kern="0" dirty="0">
                <a:solidFill>
                  <a:srgbClr val="292934"/>
                </a:solidFill>
                <a:ea typeface="Arial"/>
                <a:cs typeface="Arial"/>
                <a:sym typeface="Arial"/>
              </a:rPr>
              <a:t>in the dataset</a:t>
            </a:r>
          </a:p>
          <a:p>
            <a:pPr lvl="1">
              <a:spcBef>
                <a:spcPts val="0"/>
              </a:spcBef>
            </a:pPr>
            <a:r>
              <a:rPr lang="en-US" sz="2200" kern="0" dirty="0">
                <a:solidFill>
                  <a:srgbClr val="292934"/>
                </a:solidFill>
                <a:ea typeface="Arial"/>
                <a:cs typeface="Arial"/>
                <a:sym typeface="Arial"/>
              </a:rPr>
              <a:t>For each observation, the </a:t>
            </a:r>
            <a:r>
              <a:rPr lang="en-US" sz="2200" b="1" kern="0" dirty="0">
                <a:solidFill>
                  <a:srgbClr val="292934"/>
                </a:solidFill>
                <a:ea typeface="Arial"/>
                <a:cs typeface="Arial"/>
                <a:sym typeface="Arial"/>
              </a:rPr>
              <a:t>values</a:t>
            </a:r>
            <a:r>
              <a:rPr lang="en-US" sz="2200" kern="0" dirty="0">
                <a:solidFill>
                  <a:srgbClr val="292934"/>
                </a:solidFill>
                <a:ea typeface="Arial"/>
                <a:cs typeface="Arial"/>
                <a:sym typeface="Arial"/>
              </a:rPr>
              <a:t> of the variables describing that observation </a:t>
            </a:r>
            <a:r>
              <a:rPr lang="en-US" sz="2200" b="1" kern="0" dirty="0">
                <a:solidFill>
                  <a:srgbClr val="292934"/>
                </a:solidFill>
                <a:ea typeface="Arial"/>
                <a:cs typeface="Arial"/>
                <a:sym typeface="Arial"/>
              </a:rPr>
              <a:t>are encoded via visual channels</a:t>
            </a:r>
          </a:p>
          <a:p>
            <a:pPr>
              <a:spcBef>
                <a:spcPts val="0"/>
              </a:spcBef>
            </a:pPr>
            <a:endParaRPr lang="en-US" sz="2200" dirty="0"/>
          </a:p>
        </p:txBody>
      </p:sp>
    </p:spTree>
    <p:extLst>
      <p:ext uri="{BB962C8B-B14F-4D97-AF65-F5344CB8AC3E}">
        <p14:creationId xmlns:p14="http://schemas.microsoft.com/office/powerpoint/2010/main" val="49841905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460</TotalTime>
  <Words>1121</Words>
  <Application>Microsoft Macintosh PowerPoint</Application>
  <PresentationFormat>Widescreen</PresentationFormat>
  <Paragraphs>146</Paragraphs>
  <Slides>34</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Gill Sans MT</vt:lpstr>
      <vt:lpstr>Wingdings 2</vt:lpstr>
      <vt:lpstr>Dividend</vt:lpstr>
      <vt:lpstr>Visual Analytics:   Information Visualization 101</vt:lpstr>
      <vt:lpstr>Today’s plan</vt:lpstr>
      <vt:lpstr>What is information visualization?</vt:lpstr>
      <vt:lpstr>What is information visualization?</vt:lpstr>
      <vt:lpstr>What is information visualization?</vt:lpstr>
      <vt:lpstr>What is information visualization?</vt:lpstr>
      <vt:lpstr>What is information visualization?</vt:lpstr>
      <vt:lpstr>Marks &amp; Channels </vt:lpstr>
      <vt:lpstr>Marks &amp; Channels </vt:lpstr>
      <vt:lpstr>Marks &amp; Channels </vt:lpstr>
      <vt:lpstr>Marks &amp; Channels </vt:lpstr>
      <vt:lpstr>Marks &amp; Channels </vt:lpstr>
      <vt:lpstr>Marks &amp; Channels </vt:lpstr>
      <vt:lpstr>Marks &amp; Channels </vt:lpstr>
      <vt:lpstr>Marks &amp; Channels </vt:lpstr>
      <vt:lpstr>Marks &amp; Channels </vt:lpstr>
      <vt:lpstr>Marks &amp; Channels </vt:lpstr>
      <vt:lpstr>Marks &amp; Channels </vt:lpstr>
      <vt:lpstr>Marks &amp; Channels</vt:lpstr>
      <vt:lpstr>Rules of thumb </vt:lpstr>
      <vt:lpstr>Rules of thumb </vt:lpstr>
      <vt:lpstr>Rules of thumb </vt:lpstr>
      <vt:lpstr>Rules of thumb </vt:lpstr>
      <vt:lpstr>Rules of thumb </vt:lpstr>
      <vt:lpstr>Rules of thumb </vt:lpstr>
      <vt:lpstr>Reading Visualizations</vt:lpstr>
      <vt:lpstr>Reading Visualizations</vt:lpstr>
      <vt:lpstr>Reading Visualizations</vt:lpstr>
      <vt:lpstr>Reading Visualizations</vt:lpstr>
      <vt:lpstr>Reading Visualizations</vt:lpstr>
      <vt:lpstr>Reading Visualizations</vt:lpstr>
      <vt:lpstr>Reading Visualizations</vt:lpstr>
      <vt:lpstr>Reading Visualizations</vt:lpstr>
      <vt:lpstr>Reading Visualizations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13</cp:revision>
  <dcterms:created xsi:type="dcterms:W3CDTF">2025-11-19T17:12:35Z</dcterms:created>
  <dcterms:modified xsi:type="dcterms:W3CDTF">2025-11-24T16:57:15Z</dcterms:modified>
</cp:coreProperties>
</file>